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Klein Bold" charset="1" panose="02000503060000020004"/>
      <p:regular r:id="rId21"/>
    </p:embeddedFont>
    <p:embeddedFont>
      <p:font typeface="Helios" charset="1" panose="020B0504020202020204"/>
      <p:regular r:id="rId22"/>
    </p:embeddedFont>
    <p:embeddedFont>
      <p:font typeface="Helios Bold" charset="1" panose="020B0704020202020204"/>
      <p:regular r:id="rId23"/>
    </p:embeddedFont>
    <p:embeddedFont>
      <p:font typeface="Klein" charset="1" panose="02000503060000020004"/>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jpeg>
</file>

<file path=ppt/media/image19.jpeg>
</file>

<file path=ppt/media/image2.svg>
</file>

<file path=ppt/media/image3.png>
</file>

<file path=ppt/media/image4.png>
</file>

<file path=ppt/media/image5.png>
</file>

<file path=ppt/media/image6.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7.png" Type="http://schemas.openxmlformats.org/officeDocument/2006/relationships/image"/><Relationship Id="rId5" Target="../media/image18.jpeg" Type="http://schemas.openxmlformats.org/officeDocument/2006/relationships/image"/><Relationship Id="rId6" Target="../media/image19.jpeg" Type="http://schemas.openxmlformats.org/officeDocument/2006/relationships/image"/><Relationship Id="rId7"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slide6.xml" Type="http://schemas.openxmlformats.org/officeDocument/2006/relationships/slide"/><Relationship Id="rId3" Target="slide7.xml" Type="http://schemas.openxmlformats.org/officeDocument/2006/relationships/slide"/><Relationship Id="rId4" Target="slide3.xml" Type="http://schemas.openxmlformats.org/officeDocument/2006/relationships/slide"/><Relationship Id="rId5" Target="slide4.xml" Type="http://schemas.openxmlformats.org/officeDocument/2006/relationships/slid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jpeg" Type="http://schemas.openxmlformats.org/officeDocument/2006/relationships/image"/><Relationship Id="rId5"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4.png" Type="http://schemas.openxmlformats.org/officeDocument/2006/relationships/image"/><Relationship Id="rId5"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466927" y="-4280359"/>
            <a:ext cx="10812392" cy="10812392"/>
          </a:xfrm>
          <a:custGeom>
            <a:avLst/>
            <a:gdLst/>
            <a:ahLst/>
            <a:cxnLst/>
            <a:rect r="r" b="b" t="t" l="l"/>
            <a:pathLst>
              <a:path h="10812392" w="10812392">
                <a:moveTo>
                  <a:pt x="0" y="0"/>
                </a:moveTo>
                <a:lnTo>
                  <a:pt x="10812393" y="0"/>
                </a:lnTo>
                <a:lnTo>
                  <a:pt x="10812393" y="10812392"/>
                </a:lnTo>
                <a:lnTo>
                  <a:pt x="0" y="108123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407200" y="4432068"/>
            <a:ext cx="5764383" cy="5764383"/>
          </a:xfrm>
          <a:custGeom>
            <a:avLst/>
            <a:gdLst/>
            <a:ahLst/>
            <a:cxnLst/>
            <a:rect r="r" b="b" t="t" l="l"/>
            <a:pathLst>
              <a:path h="5764383" w="5764383">
                <a:moveTo>
                  <a:pt x="0" y="0"/>
                </a:moveTo>
                <a:lnTo>
                  <a:pt x="5764383" y="0"/>
                </a:lnTo>
                <a:lnTo>
                  <a:pt x="5764383" y="5764383"/>
                </a:lnTo>
                <a:lnTo>
                  <a:pt x="0" y="5764383"/>
                </a:lnTo>
                <a:lnTo>
                  <a:pt x="0" y="0"/>
                </a:lnTo>
                <a:close/>
              </a:path>
            </a:pathLst>
          </a:custGeom>
          <a:blipFill>
            <a:blip r:embed="rId2">
              <a:alphaModFix amt="30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57078" y="7902203"/>
            <a:ext cx="5764383" cy="5764383"/>
          </a:xfrm>
          <a:custGeom>
            <a:avLst/>
            <a:gdLst/>
            <a:ahLst/>
            <a:cxnLst/>
            <a:rect r="r" b="b" t="t" l="l"/>
            <a:pathLst>
              <a:path h="5764383" w="5764383">
                <a:moveTo>
                  <a:pt x="0" y="0"/>
                </a:moveTo>
                <a:lnTo>
                  <a:pt x="5764383" y="0"/>
                </a:lnTo>
                <a:lnTo>
                  <a:pt x="5764383" y="5764382"/>
                </a:lnTo>
                <a:lnTo>
                  <a:pt x="0" y="5764382"/>
                </a:lnTo>
                <a:lnTo>
                  <a:pt x="0" y="0"/>
                </a:lnTo>
                <a:close/>
              </a:path>
            </a:pathLst>
          </a:custGeom>
          <a:blipFill>
            <a:blip r:embed="rId2">
              <a:alphaModFix amt="80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5406170" y="9258300"/>
            <a:ext cx="12584841" cy="938151"/>
          </a:xfrm>
          <a:custGeom>
            <a:avLst/>
            <a:gdLst/>
            <a:ahLst/>
            <a:cxnLst/>
            <a:rect r="r" b="b" t="t" l="l"/>
            <a:pathLst>
              <a:path h="938151" w="12584841">
                <a:moveTo>
                  <a:pt x="0" y="0"/>
                </a:moveTo>
                <a:lnTo>
                  <a:pt x="12584841" y="0"/>
                </a:lnTo>
                <a:lnTo>
                  <a:pt x="12584841" y="938151"/>
                </a:lnTo>
                <a:lnTo>
                  <a:pt x="0" y="938151"/>
                </a:lnTo>
                <a:lnTo>
                  <a:pt x="0" y="0"/>
                </a:lnTo>
                <a:close/>
              </a:path>
            </a:pathLst>
          </a:custGeom>
          <a:blipFill>
            <a:blip r:embed="rId4"/>
            <a:stretch>
              <a:fillRect l="0" t="-7767" r="0" b="0"/>
            </a:stretch>
          </a:blipFill>
        </p:spPr>
      </p:sp>
      <p:grpSp>
        <p:nvGrpSpPr>
          <p:cNvPr name="Group 6" id="6"/>
          <p:cNvGrpSpPr/>
          <p:nvPr/>
        </p:nvGrpSpPr>
        <p:grpSpPr>
          <a:xfrm rot="0">
            <a:off x="9144000" y="2962881"/>
            <a:ext cx="8115300" cy="4361239"/>
            <a:chOff x="0" y="0"/>
            <a:chExt cx="10820400" cy="5814985"/>
          </a:xfrm>
        </p:grpSpPr>
        <p:sp>
          <p:nvSpPr>
            <p:cNvPr name="TextBox 7" id="7"/>
            <p:cNvSpPr txBox="true"/>
            <p:nvPr/>
          </p:nvSpPr>
          <p:spPr>
            <a:xfrm rot="0">
              <a:off x="0" y="0"/>
              <a:ext cx="10820400" cy="4851400"/>
            </a:xfrm>
            <a:prstGeom prst="rect">
              <a:avLst/>
            </a:prstGeom>
          </p:spPr>
          <p:txBody>
            <a:bodyPr anchor="t" rtlCol="false" tIns="0" lIns="0" bIns="0" rIns="0">
              <a:spAutoFit/>
            </a:bodyPr>
            <a:lstStyle/>
            <a:p>
              <a:pPr algn="l">
                <a:lnSpc>
                  <a:spcPts val="14399"/>
                </a:lnSpc>
              </a:pPr>
              <a:r>
                <a:rPr lang="en-US" sz="11999" b="true">
                  <a:solidFill>
                    <a:srgbClr val="2A2E3A"/>
                  </a:solidFill>
                  <a:latin typeface="Klein Bold"/>
                  <a:ea typeface="Klein Bold"/>
                  <a:cs typeface="Klein Bold"/>
                  <a:sym typeface="Klein Bold"/>
                </a:rPr>
                <a:t>EDU </a:t>
              </a:r>
              <a:r>
                <a:rPr lang="en-US" sz="11999" b="true">
                  <a:solidFill>
                    <a:srgbClr val="718BAB"/>
                  </a:solidFill>
                  <a:latin typeface="Klein Bold"/>
                  <a:ea typeface="Klein Bold"/>
                  <a:cs typeface="Klein Bold"/>
                  <a:sym typeface="Klein Bold"/>
                </a:rPr>
                <a:t>FOCUS</a:t>
              </a:r>
            </a:p>
          </p:txBody>
        </p:sp>
        <p:sp>
          <p:nvSpPr>
            <p:cNvPr name="TextBox 8" id="8"/>
            <p:cNvSpPr txBox="true"/>
            <p:nvPr/>
          </p:nvSpPr>
          <p:spPr>
            <a:xfrm rot="0">
              <a:off x="0" y="5107383"/>
              <a:ext cx="10498974" cy="707602"/>
            </a:xfrm>
            <a:prstGeom prst="rect">
              <a:avLst/>
            </a:prstGeom>
          </p:spPr>
          <p:txBody>
            <a:bodyPr anchor="t" rtlCol="false" tIns="0" lIns="0" bIns="0" rIns="0">
              <a:spAutoFit/>
            </a:bodyPr>
            <a:lstStyle/>
            <a:p>
              <a:pPr algn="l">
                <a:lnSpc>
                  <a:spcPts val="4479"/>
                </a:lnSpc>
              </a:pPr>
              <a:r>
                <a:rPr lang="en-US" sz="3199">
                  <a:solidFill>
                    <a:srgbClr val="2A2E3A"/>
                  </a:solidFill>
                  <a:latin typeface="Helios"/>
                  <a:ea typeface="Helios"/>
                  <a:cs typeface="Helios"/>
                  <a:sym typeface="Helios"/>
                </a:rPr>
                <a:t>Mobile Detector for Classroom Monitoring</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667321"/>
            <a:ext cx="18288000" cy="7229439"/>
          </a:xfrm>
          <a:custGeom>
            <a:avLst/>
            <a:gdLst/>
            <a:ahLst/>
            <a:cxnLst/>
            <a:rect r="r" b="b" t="t" l="l"/>
            <a:pathLst>
              <a:path h="7229439" w="18288000">
                <a:moveTo>
                  <a:pt x="0" y="0"/>
                </a:moveTo>
                <a:lnTo>
                  <a:pt x="18288000" y="0"/>
                </a:lnTo>
                <a:lnTo>
                  <a:pt x="18288000" y="7229439"/>
                </a:lnTo>
                <a:lnTo>
                  <a:pt x="0" y="7229439"/>
                </a:lnTo>
                <a:lnTo>
                  <a:pt x="0" y="0"/>
                </a:lnTo>
                <a:close/>
              </a:path>
            </a:pathLst>
          </a:custGeom>
          <a:blipFill>
            <a:blip r:embed="rId2">
              <a:extLst>
                <a:ext uri="{96DAC541-7B7A-43D3-8B79-37D633B846F1}">
                  <asvg:svgBlip xmlns:asvg="http://schemas.microsoft.com/office/drawing/2016/SVG/main" r:embed="rId3"/>
                </a:ext>
              </a:extLst>
            </a:blip>
            <a:stretch>
              <a:fillRect l="0" t="-42120" r="0" b="0"/>
            </a:stretch>
          </a:blipFill>
        </p:spPr>
      </p:sp>
      <p:grpSp>
        <p:nvGrpSpPr>
          <p:cNvPr name="Group 3" id="3"/>
          <p:cNvGrpSpPr/>
          <p:nvPr/>
        </p:nvGrpSpPr>
        <p:grpSpPr>
          <a:xfrm rot="0">
            <a:off x="12316697" y="2589482"/>
            <a:ext cx="4942603" cy="5108037"/>
            <a:chOff x="0" y="0"/>
            <a:chExt cx="6362700" cy="6575666"/>
          </a:xfrm>
        </p:grpSpPr>
        <p:sp>
          <p:nvSpPr>
            <p:cNvPr name="Freeform 4" id="4"/>
            <p:cNvSpPr/>
            <p:nvPr/>
          </p:nvSpPr>
          <p:spPr>
            <a:xfrm flipH="false" flipV="false" rot="0">
              <a:off x="6350" y="6350"/>
              <a:ext cx="6350013" cy="6562979"/>
            </a:xfrm>
            <a:custGeom>
              <a:avLst/>
              <a:gdLst/>
              <a:ahLst/>
              <a:cxnLst/>
              <a:rect r="r" b="b" t="t" l="l"/>
              <a:pathLst>
                <a:path h="6562979" w="6350013">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3" y="484594"/>
                    <a:pt x="6350013" y="1082383"/>
                  </a:cubicBezTo>
                  <a:lnTo>
                    <a:pt x="6350013" y="5480583"/>
                  </a:lnTo>
                  <a:close/>
                </a:path>
              </a:pathLst>
            </a:custGeom>
            <a:blipFill>
              <a:blip r:embed="rId4"/>
              <a:stretch>
                <a:fillRect l="-27656" t="0" r="-27656" b="0"/>
              </a:stretch>
            </a:blipFill>
          </p:spPr>
        </p:sp>
      </p:grpSp>
      <p:grpSp>
        <p:nvGrpSpPr>
          <p:cNvPr name="Group 5" id="5"/>
          <p:cNvGrpSpPr/>
          <p:nvPr/>
        </p:nvGrpSpPr>
        <p:grpSpPr>
          <a:xfrm rot="0">
            <a:off x="6672699" y="2590265"/>
            <a:ext cx="4942603" cy="5108037"/>
            <a:chOff x="0" y="0"/>
            <a:chExt cx="6362700" cy="6575666"/>
          </a:xfrm>
        </p:grpSpPr>
        <p:sp>
          <p:nvSpPr>
            <p:cNvPr name="Freeform 6" id="6"/>
            <p:cNvSpPr/>
            <p:nvPr/>
          </p:nvSpPr>
          <p:spPr>
            <a:xfrm flipH="false" flipV="false" rot="0">
              <a:off x="6350" y="6350"/>
              <a:ext cx="6350013" cy="6562979"/>
            </a:xfrm>
            <a:custGeom>
              <a:avLst/>
              <a:gdLst/>
              <a:ahLst/>
              <a:cxnLst/>
              <a:rect r="r" b="b" t="t" l="l"/>
              <a:pathLst>
                <a:path h="6562979" w="6350013">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3" y="484594"/>
                    <a:pt x="6350013" y="1082383"/>
                  </a:cubicBezTo>
                  <a:lnTo>
                    <a:pt x="6350013" y="5480583"/>
                  </a:lnTo>
                  <a:close/>
                </a:path>
              </a:pathLst>
            </a:custGeom>
            <a:blipFill>
              <a:blip r:embed="rId5"/>
              <a:stretch>
                <a:fillRect l="-48854" t="0" r="-6458" b="0"/>
              </a:stretch>
            </a:blipFill>
          </p:spPr>
        </p:sp>
      </p:grpSp>
      <p:grpSp>
        <p:nvGrpSpPr>
          <p:cNvPr name="Group 7" id="7"/>
          <p:cNvGrpSpPr/>
          <p:nvPr/>
        </p:nvGrpSpPr>
        <p:grpSpPr>
          <a:xfrm rot="0">
            <a:off x="1028700" y="2589482"/>
            <a:ext cx="4942603" cy="5108037"/>
            <a:chOff x="0" y="0"/>
            <a:chExt cx="6362700" cy="6575666"/>
          </a:xfrm>
        </p:grpSpPr>
        <p:sp>
          <p:nvSpPr>
            <p:cNvPr name="Freeform 8" id="8"/>
            <p:cNvSpPr/>
            <p:nvPr/>
          </p:nvSpPr>
          <p:spPr>
            <a:xfrm flipH="false" flipV="false" rot="0">
              <a:off x="6350" y="6350"/>
              <a:ext cx="6350013" cy="6562979"/>
            </a:xfrm>
            <a:custGeom>
              <a:avLst/>
              <a:gdLst/>
              <a:ahLst/>
              <a:cxnLst/>
              <a:rect r="r" b="b" t="t" l="l"/>
              <a:pathLst>
                <a:path h="6562979" w="6350013">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3" y="484594"/>
                    <a:pt x="6350013" y="1082383"/>
                  </a:cubicBezTo>
                  <a:lnTo>
                    <a:pt x="6350013" y="5480583"/>
                  </a:lnTo>
                  <a:close/>
                </a:path>
              </a:pathLst>
            </a:custGeom>
            <a:blipFill>
              <a:blip r:embed="rId6"/>
              <a:stretch>
                <a:fillRect l="-18986" t="0" r="-18986" b="0"/>
              </a:stretch>
            </a:blipFill>
          </p:spPr>
        </p:sp>
      </p:grpSp>
      <p:sp>
        <p:nvSpPr>
          <p:cNvPr name="Freeform 9" id="9"/>
          <p:cNvSpPr/>
          <p:nvPr/>
        </p:nvSpPr>
        <p:spPr>
          <a:xfrm flipH="false" flipV="false" rot="0">
            <a:off x="3110249" y="8760963"/>
            <a:ext cx="11677750" cy="994673"/>
          </a:xfrm>
          <a:custGeom>
            <a:avLst/>
            <a:gdLst/>
            <a:ahLst/>
            <a:cxnLst/>
            <a:rect r="r" b="b" t="t" l="l"/>
            <a:pathLst>
              <a:path h="994673" w="11677750">
                <a:moveTo>
                  <a:pt x="0" y="0"/>
                </a:moveTo>
                <a:lnTo>
                  <a:pt x="11677750" y="0"/>
                </a:lnTo>
                <a:lnTo>
                  <a:pt x="11677750" y="994674"/>
                </a:lnTo>
                <a:lnTo>
                  <a:pt x="0" y="994674"/>
                </a:lnTo>
                <a:lnTo>
                  <a:pt x="0" y="0"/>
                </a:lnTo>
                <a:close/>
              </a:path>
            </a:pathLst>
          </a:custGeom>
          <a:blipFill>
            <a:blip r:embed="rId7"/>
            <a:stretch>
              <a:fillRect l="-3012" t="0" r="-3012" b="0"/>
            </a:stretch>
          </a:blipFill>
        </p:spPr>
      </p:sp>
    </p:spTree>
  </p:cSld>
  <p:clrMapOvr>
    <a:masterClrMapping/>
  </p:clrMapOvr>
</p:sld>
</file>

<file path=ppt/slides/slide11.xml><?xml version="1.0" encoding="utf-8"?>
<p:sld xmlns:p="http://schemas.openxmlformats.org/presentationml/2006/main" xmlns:a="http://schemas.openxmlformats.org/drawingml/2006/main">
  <p:cSld>
    <p:bg>
      <p:bgPr>
        <a:solidFill>
          <a:srgbClr val="153969"/>
        </a:solidFill>
      </p:bgPr>
    </p:bg>
    <p:spTree>
      <p:nvGrpSpPr>
        <p:cNvPr id="1" name=""/>
        <p:cNvGrpSpPr/>
        <p:nvPr/>
      </p:nvGrpSpPr>
      <p:grpSpPr>
        <a:xfrm>
          <a:off x="0" y="0"/>
          <a:ext cx="0" cy="0"/>
          <a:chOff x="0" y="0"/>
          <a:chExt cx="0" cy="0"/>
        </a:xfrm>
      </p:grpSpPr>
      <p:grpSp>
        <p:nvGrpSpPr>
          <p:cNvPr name="Group 2" id="2"/>
          <p:cNvGrpSpPr/>
          <p:nvPr/>
        </p:nvGrpSpPr>
        <p:grpSpPr>
          <a:xfrm rot="0">
            <a:off x="419100" y="500286"/>
            <a:ext cx="17259300" cy="9286429"/>
            <a:chOff x="0" y="0"/>
            <a:chExt cx="4545659" cy="2445808"/>
          </a:xfrm>
        </p:grpSpPr>
        <p:sp>
          <p:nvSpPr>
            <p:cNvPr name="Freeform 3" id="3"/>
            <p:cNvSpPr/>
            <p:nvPr/>
          </p:nvSpPr>
          <p:spPr>
            <a:xfrm flipH="false" flipV="false" rot="0">
              <a:off x="0" y="0"/>
              <a:ext cx="4545659" cy="2445808"/>
            </a:xfrm>
            <a:custGeom>
              <a:avLst/>
              <a:gdLst/>
              <a:ahLst/>
              <a:cxnLst/>
              <a:rect r="r" b="b" t="t" l="l"/>
              <a:pathLst>
                <a:path h="2445808" w="4545659">
                  <a:moveTo>
                    <a:pt x="0" y="0"/>
                  </a:moveTo>
                  <a:lnTo>
                    <a:pt x="4545659" y="0"/>
                  </a:lnTo>
                  <a:lnTo>
                    <a:pt x="4545659" y="2445808"/>
                  </a:lnTo>
                  <a:lnTo>
                    <a:pt x="0" y="2445808"/>
                  </a:lnTo>
                  <a:close/>
                </a:path>
              </a:pathLst>
            </a:custGeom>
            <a:solidFill>
              <a:srgbClr val="FFFFFF"/>
            </a:solidFill>
          </p:spPr>
        </p:sp>
        <p:sp>
          <p:nvSpPr>
            <p:cNvPr name="TextBox 4" id="4"/>
            <p:cNvSpPr txBox="true"/>
            <p:nvPr/>
          </p:nvSpPr>
          <p:spPr>
            <a:xfrm>
              <a:off x="0" y="-47625"/>
              <a:ext cx="4545659" cy="2493433"/>
            </a:xfrm>
            <a:prstGeom prst="rect">
              <a:avLst/>
            </a:prstGeom>
          </p:spPr>
          <p:txBody>
            <a:bodyPr anchor="ctr" rtlCol="false" tIns="50800" lIns="50800" bIns="50800" rIns="50800"/>
            <a:lstStyle/>
            <a:p>
              <a:pPr algn="ctr">
                <a:lnSpc>
                  <a:spcPts val="3499"/>
                </a:lnSpc>
              </a:pPr>
            </a:p>
          </p:txBody>
        </p:sp>
      </p:grpSp>
      <p:grpSp>
        <p:nvGrpSpPr>
          <p:cNvPr name="Group 5" id="5"/>
          <p:cNvGrpSpPr/>
          <p:nvPr/>
        </p:nvGrpSpPr>
        <p:grpSpPr>
          <a:xfrm rot="0">
            <a:off x="7551974" y="1522691"/>
            <a:ext cx="2180794" cy="218079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C0CFE1"/>
            </a:solidFill>
          </p:spPr>
        </p:sp>
        <p:sp>
          <p:nvSpPr>
            <p:cNvPr name="TextBox 7" id="7"/>
            <p:cNvSpPr txBox="true"/>
            <p:nvPr/>
          </p:nvSpPr>
          <p:spPr>
            <a:xfrm>
              <a:off x="76200" y="38100"/>
              <a:ext cx="660400" cy="698500"/>
            </a:xfrm>
            <a:prstGeom prst="rect">
              <a:avLst/>
            </a:prstGeom>
          </p:spPr>
          <p:txBody>
            <a:bodyPr anchor="ctr" rtlCol="false" tIns="254000" lIns="254000" bIns="254000" rIns="254000"/>
            <a:lstStyle/>
            <a:p>
              <a:pPr algn="ctr">
                <a:lnSpc>
                  <a:spcPts val="2100"/>
                </a:lnSpc>
              </a:pPr>
            </a:p>
          </p:txBody>
        </p:sp>
      </p:grpSp>
      <p:grpSp>
        <p:nvGrpSpPr>
          <p:cNvPr name="Group 8" id="8"/>
          <p:cNvGrpSpPr/>
          <p:nvPr/>
        </p:nvGrpSpPr>
        <p:grpSpPr>
          <a:xfrm rot="0">
            <a:off x="7834156" y="3233063"/>
            <a:ext cx="1021991" cy="940844"/>
            <a:chOff x="0" y="0"/>
            <a:chExt cx="882904" cy="812800"/>
          </a:xfrm>
        </p:grpSpPr>
        <p:sp>
          <p:nvSpPr>
            <p:cNvPr name="Freeform 9" id="9"/>
            <p:cNvSpPr/>
            <p:nvPr/>
          </p:nvSpPr>
          <p:spPr>
            <a:xfrm flipH="false" flipV="false" rot="0">
              <a:off x="0" y="0"/>
              <a:ext cx="882904" cy="812800"/>
            </a:xfrm>
            <a:custGeom>
              <a:avLst/>
              <a:gdLst/>
              <a:ahLst/>
              <a:cxnLst/>
              <a:rect r="r" b="b" t="t" l="l"/>
              <a:pathLst>
                <a:path h="812800" w="882904">
                  <a:moveTo>
                    <a:pt x="441452" y="0"/>
                  </a:moveTo>
                  <a:cubicBezTo>
                    <a:pt x="197645" y="0"/>
                    <a:pt x="0" y="181951"/>
                    <a:pt x="0" y="406400"/>
                  </a:cubicBezTo>
                  <a:cubicBezTo>
                    <a:pt x="0" y="630849"/>
                    <a:pt x="197645" y="812800"/>
                    <a:pt x="441452" y="812800"/>
                  </a:cubicBezTo>
                  <a:cubicBezTo>
                    <a:pt x="685259" y="812800"/>
                    <a:pt x="882904" y="630849"/>
                    <a:pt x="882904" y="406400"/>
                  </a:cubicBezTo>
                  <a:cubicBezTo>
                    <a:pt x="882904" y="181951"/>
                    <a:pt x="685259" y="0"/>
                    <a:pt x="441452" y="0"/>
                  </a:cubicBezTo>
                  <a:close/>
                </a:path>
              </a:pathLst>
            </a:custGeom>
            <a:solidFill>
              <a:srgbClr val="718BAB"/>
            </a:solidFill>
          </p:spPr>
        </p:sp>
        <p:sp>
          <p:nvSpPr>
            <p:cNvPr name="TextBox 10" id="10"/>
            <p:cNvSpPr txBox="true"/>
            <p:nvPr/>
          </p:nvSpPr>
          <p:spPr>
            <a:xfrm>
              <a:off x="82772" y="47625"/>
              <a:ext cx="717359" cy="688975"/>
            </a:xfrm>
            <a:prstGeom prst="rect">
              <a:avLst/>
            </a:prstGeom>
          </p:spPr>
          <p:txBody>
            <a:bodyPr anchor="ctr" rtlCol="false" tIns="190500" lIns="190500" bIns="190500" rIns="190500"/>
            <a:lstStyle/>
            <a:p>
              <a:pPr algn="ctr">
                <a:lnSpc>
                  <a:spcPts val="1680"/>
                </a:lnSpc>
              </a:pPr>
            </a:p>
          </p:txBody>
        </p:sp>
      </p:grpSp>
      <p:grpSp>
        <p:nvGrpSpPr>
          <p:cNvPr name="Group 11" id="11"/>
          <p:cNvGrpSpPr/>
          <p:nvPr/>
        </p:nvGrpSpPr>
        <p:grpSpPr>
          <a:xfrm rot="0">
            <a:off x="9048750" y="694514"/>
            <a:ext cx="7462622" cy="8563786"/>
            <a:chOff x="0" y="0"/>
            <a:chExt cx="3084179" cy="3539272"/>
          </a:xfrm>
        </p:grpSpPr>
        <p:sp>
          <p:nvSpPr>
            <p:cNvPr name="Freeform 12" id="12"/>
            <p:cNvSpPr/>
            <p:nvPr/>
          </p:nvSpPr>
          <p:spPr>
            <a:xfrm flipH="false" flipV="false" rot="0">
              <a:off x="0" y="0"/>
              <a:ext cx="3084179" cy="3539272"/>
            </a:xfrm>
            <a:custGeom>
              <a:avLst/>
              <a:gdLst/>
              <a:ahLst/>
              <a:cxnLst/>
              <a:rect r="r" b="b" t="t" l="l"/>
              <a:pathLst>
                <a:path h="3539272" w="3084179">
                  <a:moveTo>
                    <a:pt x="20749" y="0"/>
                  </a:moveTo>
                  <a:lnTo>
                    <a:pt x="3063430" y="0"/>
                  </a:lnTo>
                  <a:cubicBezTo>
                    <a:pt x="3074890" y="0"/>
                    <a:pt x="3084179" y="9289"/>
                    <a:pt x="3084179" y="20749"/>
                  </a:cubicBezTo>
                  <a:lnTo>
                    <a:pt x="3084179" y="3518524"/>
                  </a:lnTo>
                  <a:cubicBezTo>
                    <a:pt x="3084179" y="3524027"/>
                    <a:pt x="3081993" y="3529304"/>
                    <a:pt x="3078102" y="3533195"/>
                  </a:cubicBezTo>
                  <a:cubicBezTo>
                    <a:pt x="3074211" y="3537086"/>
                    <a:pt x="3068933" y="3539272"/>
                    <a:pt x="3063430" y="3539272"/>
                  </a:cubicBezTo>
                  <a:lnTo>
                    <a:pt x="20749" y="3539272"/>
                  </a:lnTo>
                  <a:cubicBezTo>
                    <a:pt x="15246" y="3539272"/>
                    <a:pt x="9968" y="3537086"/>
                    <a:pt x="6077" y="3533195"/>
                  </a:cubicBezTo>
                  <a:cubicBezTo>
                    <a:pt x="2186" y="3529304"/>
                    <a:pt x="0" y="3524027"/>
                    <a:pt x="0" y="3518524"/>
                  </a:cubicBezTo>
                  <a:lnTo>
                    <a:pt x="0" y="20749"/>
                  </a:lnTo>
                  <a:cubicBezTo>
                    <a:pt x="0" y="15246"/>
                    <a:pt x="2186" y="9968"/>
                    <a:pt x="6077" y="6077"/>
                  </a:cubicBezTo>
                  <a:cubicBezTo>
                    <a:pt x="9968" y="2186"/>
                    <a:pt x="15246" y="0"/>
                    <a:pt x="20749" y="0"/>
                  </a:cubicBezTo>
                  <a:close/>
                </a:path>
              </a:pathLst>
            </a:custGeom>
            <a:solidFill>
              <a:srgbClr val="718BAB"/>
            </a:solidFill>
          </p:spPr>
        </p:sp>
        <p:sp>
          <p:nvSpPr>
            <p:cNvPr name="TextBox 13" id="13"/>
            <p:cNvSpPr txBox="true"/>
            <p:nvPr/>
          </p:nvSpPr>
          <p:spPr>
            <a:xfrm>
              <a:off x="0" y="-66675"/>
              <a:ext cx="3084179" cy="3605947"/>
            </a:xfrm>
            <a:prstGeom prst="rect">
              <a:avLst/>
            </a:prstGeom>
          </p:spPr>
          <p:txBody>
            <a:bodyPr anchor="ctr" rtlCol="false" tIns="254000" lIns="254000" bIns="254000" rIns="254000"/>
            <a:lstStyle/>
            <a:p>
              <a:pPr algn="l">
                <a:lnSpc>
                  <a:spcPts val="3919"/>
                </a:lnSpc>
              </a:pPr>
              <a:r>
                <a:rPr lang="en-US" sz="2799">
                  <a:solidFill>
                    <a:srgbClr val="FFFFFF"/>
                  </a:solidFill>
                  <a:latin typeface="Helios"/>
                  <a:ea typeface="Helios"/>
                  <a:cs typeface="Helios"/>
                  <a:sym typeface="Helios"/>
                </a:rPr>
                <a:t>Revenue Streams:</a:t>
              </a:r>
            </a:p>
            <a:p>
              <a:pPr algn="l" marL="604513" indent="-302256" lvl="1">
                <a:lnSpc>
                  <a:spcPts val="3919"/>
                </a:lnSpc>
                <a:buFont typeface="Arial"/>
                <a:buChar char="•"/>
              </a:pPr>
              <a:r>
                <a:rPr lang="en-US" sz="2799">
                  <a:solidFill>
                    <a:srgbClr val="FFFFFF"/>
                  </a:solidFill>
                  <a:latin typeface="Helios"/>
                  <a:ea typeface="Helios"/>
                  <a:cs typeface="Helios"/>
                  <a:sym typeface="Helios"/>
                </a:rPr>
                <a:t>P</a:t>
              </a:r>
              <a:r>
                <a:rPr lang="en-US" sz="2799">
                  <a:solidFill>
                    <a:srgbClr val="FFFFFF"/>
                  </a:solidFill>
                  <a:latin typeface="Helios"/>
                  <a:ea typeface="Helios"/>
                  <a:cs typeface="Helios"/>
                  <a:sym typeface="Helios"/>
                </a:rPr>
                <a:t>roduct Sales: Selling the mobile phone detection hardware directly to educational institutions.</a:t>
              </a:r>
            </a:p>
            <a:p>
              <a:pPr algn="l" marL="604513" indent="-302256" lvl="1">
                <a:lnSpc>
                  <a:spcPts val="3919"/>
                </a:lnSpc>
                <a:buFont typeface="Arial"/>
                <a:buChar char="•"/>
              </a:pPr>
              <a:r>
                <a:rPr lang="en-US" sz="2799">
                  <a:solidFill>
                    <a:srgbClr val="FFFFFF"/>
                  </a:solidFill>
                  <a:latin typeface="Helios"/>
                  <a:ea typeface="Helios"/>
                  <a:cs typeface="Helios"/>
                  <a:sym typeface="Helios"/>
                </a:rPr>
                <a:t>Subscription Services: Offering software services for data logging, real-time monitoring, and analytics on a subscription basis.</a:t>
              </a:r>
            </a:p>
            <a:p>
              <a:pPr algn="l" marL="604513" indent="-302256" lvl="1">
                <a:lnSpc>
                  <a:spcPts val="3919"/>
                </a:lnSpc>
                <a:buFont typeface="Arial"/>
                <a:buChar char="•"/>
              </a:pPr>
              <a:r>
                <a:rPr lang="en-US" sz="2799">
                  <a:solidFill>
                    <a:srgbClr val="FFFFFF"/>
                  </a:solidFill>
                  <a:latin typeface="Helios"/>
                  <a:ea typeface="Helios"/>
                  <a:cs typeface="Helios"/>
                  <a:sym typeface="Helios"/>
                </a:rPr>
                <a:t>Installation and Maintenance: Charging for professional installation, setup, and ongoing maintenance services.</a:t>
              </a:r>
            </a:p>
            <a:p>
              <a:pPr algn="l" marL="604513" indent="-302256" lvl="1">
                <a:lnSpc>
                  <a:spcPts val="3919"/>
                </a:lnSpc>
                <a:buFont typeface="Arial"/>
                <a:buChar char="•"/>
              </a:pPr>
              <a:r>
                <a:rPr lang="en-US" sz="2799">
                  <a:solidFill>
                    <a:srgbClr val="FFFFFF"/>
                  </a:solidFill>
                  <a:latin typeface="Helios"/>
                  <a:ea typeface="Helios"/>
                  <a:cs typeface="Helios"/>
                  <a:sym typeface="Helios"/>
                </a:rPr>
                <a:t>Customization: Providing tailored solutions and custom features based on specific requirements of different institutions.</a:t>
              </a:r>
            </a:p>
            <a:p>
              <a:pPr algn="ctr">
                <a:lnSpc>
                  <a:spcPts val="2519"/>
                </a:lnSpc>
              </a:pPr>
            </a:p>
          </p:txBody>
        </p:sp>
      </p:grpSp>
      <p:sp>
        <p:nvSpPr>
          <p:cNvPr name="TextBox 14" id="14"/>
          <p:cNvSpPr txBox="true"/>
          <p:nvPr/>
        </p:nvSpPr>
        <p:spPr>
          <a:xfrm rot="0">
            <a:off x="830873" y="607667"/>
            <a:ext cx="5851584" cy="1763372"/>
          </a:xfrm>
          <a:prstGeom prst="rect">
            <a:avLst/>
          </a:prstGeom>
        </p:spPr>
        <p:txBody>
          <a:bodyPr anchor="t" rtlCol="false" tIns="0" lIns="0" bIns="0" rIns="0">
            <a:spAutoFit/>
          </a:bodyPr>
          <a:lstStyle/>
          <a:p>
            <a:pPr algn="l">
              <a:lnSpc>
                <a:spcPts val="7003"/>
              </a:lnSpc>
            </a:pPr>
            <a:r>
              <a:rPr lang="en-US" b="true" sz="5387">
                <a:solidFill>
                  <a:srgbClr val="2A2E3A"/>
                </a:solidFill>
                <a:latin typeface="Klein Bold"/>
                <a:ea typeface="Klein Bold"/>
                <a:cs typeface="Klein Bold"/>
                <a:sym typeface="Klein Bold"/>
              </a:rPr>
              <a:t>BUSINESS </a:t>
            </a:r>
            <a:r>
              <a:rPr lang="en-US" b="true" sz="5387">
                <a:solidFill>
                  <a:srgbClr val="718BAB"/>
                </a:solidFill>
                <a:latin typeface="Klein Bold"/>
                <a:ea typeface="Klein Bold"/>
                <a:cs typeface="Klein Bold"/>
                <a:sym typeface="Klein Bold"/>
              </a:rPr>
              <a:t>MODEL</a:t>
            </a:r>
          </a:p>
        </p:txBody>
      </p:sp>
      <p:grpSp>
        <p:nvGrpSpPr>
          <p:cNvPr name="Group 15" id="15"/>
          <p:cNvGrpSpPr/>
          <p:nvPr/>
        </p:nvGrpSpPr>
        <p:grpSpPr>
          <a:xfrm rot="0">
            <a:off x="830873" y="2371039"/>
            <a:ext cx="7429496" cy="7234352"/>
            <a:chOff x="0" y="0"/>
            <a:chExt cx="5604918" cy="5457699"/>
          </a:xfrm>
        </p:grpSpPr>
        <p:sp>
          <p:nvSpPr>
            <p:cNvPr name="Freeform 16" id="16"/>
            <p:cNvSpPr/>
            <p:nvPr/>
          </p:nvSpPr>
          <p:spPr>
            <a:xfrm flipH="false" flipV="false" rot="0">
              <a:off x="0" y="0"/>
              <a:ext cx="5604918" cy="5457699"/>
            </a:xfrm>
            <a:custGeom>
              <a:avLst/>
              <a:gdLst/>
              <a:ahLst/>
              <a:cxnLst/>
              <a:rect r="r" b="b" t="t" l="l"/>
              <a:pathLst>
                <a:path h="5457699" w="5604918">
                  <a:moveTo>
                    <a:pt x="31262" y="0"/>
                  </a:moveTo>
                  <a:lnTo>
                    <a:pt x="5573657" y="0"/>
                  </a:lnTo>
                  <a:cubicBezTo>
                    <a:pt x="5590922" y="0"/>
                    <a:pt x="5604918" y="13996"/>
                    <a:pt x="5604918" y="31262"/>
                  </a:cubicBezTo>
                  <a:lnTo>
                    <a:pt x="5604918" y="5426437"/>
                  </a:lnTo>
                  <a:cubicBezTo>
                    <a:pt x="5604918" y="5434729"/>
                    <a:pt x="5601625" y="5442680"/>
                    <a:pt x="5595762" y="5448543"/>
                  </a:cubicBezTo>
                  <a:cubicBezTo>
                    <a:pt x="5589899" y="5454405"/>
                    <a:pt x="5581948" y="5457699"/>
                    <a:pt x="5573657" y="5457699"/>
                  </a:cubicBezTo>
                  <a:lnTo>
                    <a:pt x="31262" y="5457699"/>
                  </a:lnTo>
                  <a:cubicBezTo>
                    <a:pt x="13996" y="5457699"/>
                    <a:pt x="0" y="5443703"/>
                    <a:pt x="0" y="5426437"/>
                  </a:cubicBezTo>
                  <a:lnTo>
                    <a:pt x="0" y="31262"/>
                  </a:lnTo>
                  <a:cubicBezTo>
                    <a:pt x="0" y="13996"/>
                    <a:pt x="13996" y="0"/>
                    <a:pt x="31262" y="0"/>
                  </a:cubicBezTo>
                  <a:close/>
                </a:path>
              </a:pathLst>
            </a:custGeom>
            <a:solidFill>
              <a:srgbClr val="F4F4F4"/>
            </a:solidFill>
            <a:ln cap="rnd">
              <a:noFill/>
              <a:prstDash val="sysDot"/>
              <a:round/>
            </a:ln>
          </p:spPr>
        </p:sp>
        <p:sp>
          <p:nvSpPr>
            <p:cNvPr name="TextBox 17" id="17"/>
            <p:cNvSpPr txBox="true"/>
            <p:nvPr/>
          </p:nvSpPr>
          <p:spPr>
            <a:xfrm>
              <a:off x="0" y="-47625"/>
              <a:ext cx="5604918" cy="5505324"/>
            </a:xfrm>
            <a:prstGeom prst="rect">
              <a:avLst/>
            </a:prstGeom>
          </p:spPr>
          <p:txBody>
            <a:bodyPr anchor="ctr" rtlCol="false" tIns="190500" lIns="190500" bIns="190500" rIns="190500"/>
            <a:lstStyle/>
            <a:p>
              <a:pPr algn="l">
                <a:lnSpc>
                  <a:spcPts val="3499"/>
                </a:lnSpc>
              </a:pPr>
              <a:r>
                <a:rPr lang="en-US" sz="2499" b="true">
                  <a:solidFill>
                    <a:srgbClr val="2A2E3A"/>
                  </a:solidFill>
                  <a:latin typeface="Helios Bold"/>
                  <a:ea typeface="Helios Bold"/>
                  <a:cs typeface="Helios Bold"/>
                  <a:sym typeface="Helios Bold"/>
                </a:rPr>
                <a:t>Value Proposition:</a:t>
              </a:r>
            </a:p>
            <a:p>
              <a:pPr algn="l" marL="539746" indent="-269873" lvl="1">
                <a:lnSpc>
                  <a:spcPts val="3499"/>
                </a:lnSpc>
                <a:buFont typeface="Arial"/>
                <a:buChar char="•"/>
              </a:pPr>
              <a:r>
                <a:rPr lang="en-US" b="true" sz="2499">
                  <a:solidFill>
                    <a:srgbClr val="2A2E3A"/>
                  </a:solidFill>
                  <a:latin typeface="Helios Bold"/>
                  <a:ea typeface="Helios Bold"/>
                  <a:cs typeface="Helios Bold"/>
                  <a:sym typeface="Helios Bold"/>
                </a:rPr>
                <a:t>For Schools and Universities: Improve classroom discipline and reduce</a:t>
              </a:r>
              <a:r>
                <a:rPr lang="en-US" b="true" sz="2499">
                  <a:solidFill>
                    <a:srgbClr val="2A2E3A"/>
                  </a:solidFill>
                  <a:latin typeface="Helios Bold"/>
                  <a:ea typeface="Helios Bold"/>
                  <a:cs typeface="Helios Bold"/>
                  <a:sym typeface="Helios Bold"/>
                </a:rPr>
                <a:t> distractions caused by mobile phone usage, leading to enhanced student focus and engagement.</a:t>
              </a:r>
            </a:p>
            <a:p>
              <a:pPr algn="l" marL="539746" indent="-269873" lvl="1">
                <a:lnSpc>
                  <a:spcPts val="3499"/>
                </a:lnSpc>
                <a:buFont typeface="Arial"/>
                <a:buChar char="•"/>
              </a:pPr>
              <a:r>
                <a:rPr lang="en-US" b="true" sz="2499">
                  <a:solidFill>
                    <a:srgbClr val="2A2E3A"/>
                  </a:solidFill>
                  <a:latin typeface="Helios Bold"/>
                  <a:ea typeface="Helios Bold"/>
                  <a:cs typeface="Helios Bold"/>
                  <a:sym typeface="Helios Bold"/>
                </a:rPr>
                <a:t>For Educators: Prov</a:t>
              </a:r>
              <a:r>
                <a:rPr lang="en-US" b="true" sz="2499">
                  <a:solidFill>
                    <a:srgbClr val="2A2E3A"/>
                  </a:solidFill>
                  <a:latin typeface="Helios Bold"/>
                  <a:ea typeface="Helios Bold"/>
                  <a:cs typeface="Helios Bold"/>
                  <a:sym typeface="Helios Bold"/>
                </a:rPr>
                <a:t>ide a tool to help enforce mobile phone policies effortlessly, allowing instructors to concentrate on teaching.</a:t>
              </a:r>
            </a:p>
            <a:p>
              <a:pPr algn="l" marL="539746" indent="-269873" lvl="1">
                <a:lnSpc>
                  <a:spcPts val="3499"/>
                </a:lnSpc>
                <a:buFont typeface="Arial"/>
                <a:buChar char="•"/>
              </a:pPr>
              <a:r>
                <a:rPr lang="en-US" b="true" sz="2499">
                  <a:solidFill>
                    <a:srgbClr val="2A2E3A"/>
                  </a:solidFill>
                  <a:latin typeface="Helios Bold"/>
                  <a:ea typeface="Helios Bold"/>
                  <a:cs typeface="Helios Bold"/>
                  <a:sym typeface="Helios Bold"/>
                </a:rPr>
                <a:t>For Parents: Ensure that children are not distracted by mobile phones during school hours, contributing to better academic performance</a:t>
              </a:r>
            </a:p>
            <a:p>
              <a:pPr algn="l">
                <a:lnSpc>
                  <a:spcPts val="5319"/>
                </a:lnSpc>
              </a:pPr>
            </a:p>
          </p:txBody>
        </p:sp>
      </p:grpSp>
      <p:grpSp>
        <p:nvGrpSpPr>
          <p:cNvPr name="Group 18" id="18"/>
          <p:cNvGrpSpPr/>
          <p:nvPr/>
        </p:nvGrpSpPr>
        <p:grpSpPr>
          <a:xfrm rot="0">
            <a:off x="983273" y="2523439"/>
            <a:ext cx="7429496" cy="7234352"/>
            <a:chOff x="0" y="0"/>
            <a:chExt cx="5604918" cy="5457699"/>
          </a:xfrm>
        </p:grpSpPr>
        <p:sp>
          <p:nvSpPr>
            <p:cNvPr name="Freeform 19" id="19"/>
            <p:cNvSpPr/>
            <p:nvPr/>
          </p:nvSpPr>
          <p:spPr>
            <a:xfrm flipH="false" flipV="false" rot="0">
              <a:off x="0" y="0"/>
              <a:ext cx="5604918" cy="5457699"/>
            </a:xfrm>
            <a:custGeom>
              <a:avLst/>
              <a:gdLst/>
              <a:ahLst/>
              <a:cxnLst/>
              <a:rect r="r" b="b" t="t" l="l"/>
              <a:pathLst>
                <a:path h="5457699" w="5604918">
                  <a:moveTo>
                    <a:pt x="31262" y="0"/>
                  </a:moveTo>
                  <a:lnTo>
                    <a:pt x="5573657" y="0"/>
                  </a:lnTo>
                  <a:cubicBezTo>
                    <a:pt x="5590922" y="0"/>
                    <a:pt x="5604918" y="13996"/>
                    <a:pt x="5604918" y="31262"/>
                  </a:cubicBezTo>
                  <a:lnTo>
                    <a:pt x="5604918" y="5426437"/>
                  </a:lnTo>
                  <a:cubicBezTo>
                    <a:pt x="5604918" y="5434729"/>
                    <a:pt x="5601625" y="5442680"/>
                    <a:pt x="5595762" y="5448543"/>
                  </a:cubicBezTo>
                  <a:cubicBezTo>
                    <a:pt x="5589899" y="5454405"/>
                    <a:pt x="5581948" y="5457699"/>
                    <a:pt x="5573657" y="5457699"/>
                  </a:cubicBezTo>
                  <a:lnTo>
                    <a:pt x="31262" y="5457699"/>
                  </a:lnTo>
                  <a:cubicBezTo>
                    <a:pt x="13996" y="5457699"/>
                    <a:pt x="0" y="5443703"/>
                    <a:pt x="0" y="5426437"/>
                  </a:cubicBezTo>
                  <a:lnTo>
                    <a:pt x="0" y="31262"/>
                  </a:lnTo>
                  <a:cubicBezTo>
                    <a:pt x="0" y="13996"/>
                    <a:pt x="13996" y="0"/>
                    <a:pt x="31262" y="0"/>
                  </a:cubicBezTo>
                  <a:close/>
                </a:path>
              </a:pathLst>
            </a:custGeom>
            <a:solidFill>
              <a:srgbClr val="F4F4F4"/>
            </a:solidFill>
            <a:ln cap="rnd">
              <a:noFill/>
              <a:prstDash val="sysDot"/>
              <a:round/>
            </a:ln>
          </p:spPr>
        </p:sp>
        <p:sp>
          <p:nvSpPr>
            <p:cNvPr name="TextBox 20" id="20"/>
            <p:cNvSpPr txBox="true"/>
            <p:nvPr/>
          </p:nvSpPr>
          <p:spPr>
            <a:xfrm>
              <a:off x="0" y="-47625"/>
              <a:ext cx="5604918" cy="5505324"/>
            </a:xfrm>
            <a:prstGeom prst="rect">
              <a:avLst/>
            </a:prstGeom>
          </p:spPr>
          <p:txBody>
            <a:bodyPr anchor="ctr" rtlCol="false" tIns="190500" lIns="190500" bIns="190500" rIns="190500"/>
            <a:lstStyle/>
            <a:p>
              <a:pPr algn="l">
                <a:lnSpc>
                  <a:spcPts val="3499"/>
                </a:lnSpc>
              </a:pPr>
              <a:r>
                <a:rPr lang="en-US" sz="2499" b="true">
                  <a:solidFill>
                    <a:srgbClr val="2A2E3A"/>
                  </a:solidFill>
                  <a:latin typeface="Helios Bold"/>
                  <a:ea typeface="Helios Bold"/>
                  <a:cs typeface="Helios Bold"/>
                  <a:sym typeface="Helios Bold"/>
                </a:rPr>
                <a:t>Value Proposition:</a:t>
              </a:r>
            </a:p>
            <a:p>
              <a:pPr algn="l" marL="539746" indent="-269873" lvl="1">
                <a:lnSpc>
                  <a:spcPts val="3499"/>
                </a:lnSpc>
                <a:buFont typeface="Arial"/>
                <a:buChar char="•"/>
              </a:pPr>
              <a:r>
                <a:rPr lang="en-US" b="true" sz="2499">
                  <a:solidFill>
                    <a:srgbClr val="2A2E3A"/>
                  </a:solidFill>
                  <a:latin typeface="Helios Bold"/>
                  <a:ea typeface="Helios Bold"/>
                  <a:cs typeface="Helios Bold"/>
                  <a:sym typeface="Helios Bold"/>
                </a:rPr>
                <a:t>For Schools and Universities: Improve classroom discipline and reduce</a:t>
              </a:r>
              <a:r>
                <a:rPr lang="en-US" b="true" sz="2499">
                  <a:solidFill>
                    <a:srgbClr val="2A2E3A"/>
                  </a:solidFill>
                  <a:latin typeface="Helios Bold"/>
                  <a:ea typeface="Helios Bold"/>
                  <a:cs typeface="Helios Bold"/>
                  <a:sym typeface="Helios Bold"/>
                </a:rPr>
                <a:t> distractions caused by mobile phone usage, leading to enhanced student focus and engagement.</a:t>
              </a:r>
            </a:p>
            <a:p>
              <a:pPr algn="l" marL="539746" indent="-269873" lvl="1">
                <a:lnSpc>
                  <a:spcPts val="3499"/>
                </a:lnSpc>
                <a:buFont typeface="Arial"/>
                <a:buChar char="•"/>
              </a:pPr>
              <a:r>
                <a:rPr lang="en-US" b="true" sz="2499">
                  <a:solidFill>
                    <a:srgbClr val="2A2E3A"/>
                  </a:solidFill>
                  <a:latin typeface="Helios Bold"/>
                  <a:ea typeface="Helios Bold"/>
                  <a:cs typeface="Helios Bold"/>
                  <a:sym typeface="Helios Bold"/>
                </a:rPr>
                <a:t>For Educators: Prov</a:t>
              </a:r>
              <a:r>
                <a:rPr lang="en-US" b="true" sz="2499">
                  <a:solidFill>
                    <a:srgbClr val="2A2E3A"/>
                  </a:solidFill>
                  <a:latin typeface="Helios Bold"/>
                  <a:ea typeface="Helios Bold"/>
                  <a:cs typeface="Helios Bold"/>
                  <a:sym typeface="Helios Bold"/>
                </a:rPr>
                <a:t>ide a tool to help enforce mobile phone policies effortlessly, allowing instructors to concentrate on teaching.</a:t>
              </a:r>
            </a:p>
            <a:p>
              <a:pPr algn="l" marL="539746" indent="-269873" lvl="1">
                <a:lnSpc>
                  <a:spcPts val="3499"/>
                </a:lnSpc>
                <a:buFont typeface="Arial"/>
                <a:buChar char="•"/>
              </a:pPr>
              <a:r>
                <a:rPr lang="en-US" b="true" sz="2499">
                  <a:solidFill>
                    <a:srgbClr val="2A2E3A"/>
                  </a:solidFill>
                  <a:latin typeface="Helios Bold"/>
                  <a:ea typeface="Helios Bold"/>
                  <a:cs typeface="Helios Bold"/>
                  <a:sym typeface="Helios Bold"/>
                </a:rPr>
                <a:t>For Parents: Ensure that children are not distracted by mobile phones during school hours, contributing to better academic performance</a:t>
              </a:r>
            </a:p>
            <a:p>
              <a:pPr algn="l">
                <a:lnSpc>
                  <a:spcPts val="5319"/>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001244" y="5143500"/>
          <a:ext cx="7258056" cy="6199689"/>
        </p:xfrm>
        <a:graphic>
          <a:graphicData uri="http://schemas.openxmlformats.org/drawingml/2006/table">
            <a:tbl>
              <a:tblPr/>
              <a:tblGrid>
                <a:gridCol w="457546"/>
                <a:gridCol w="6800510"/>
              </a:tblGrid>
              <a:tr h="2514600">
                <a:tc>
                  <a:txBody>
                    <a:bodyPr anchor="t" rtlCol="false"/>
                    <a:lstStyle/>
                    <a:p>
                      <a:pPr algn="l">
                        <a:lnSpc>
                          <a:spcPts val="3079"/>
                        </a:lnSpc>
                        <a:defRPr/>
                      </a:pPr>
                      <a:r>
                        <a:rPr lang="en-US" sz="2199">
                          <a:solidFill>
                            <a:srgbClr val="718BAB"/>
                          </a:solidFill>
                          <a:latin typeface="Helios"/>
                          <a:ea typeface="Helios"/>
                          <a:cs typeface="Helios"/>
                          <a:sym typeface="Helios"/>
                        </a:rPr>
                        <a:t>1</a:t>
                      </a: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c>
                  <a:txBody>
                    <a:bodyPr anchor="t" rtlCol="false"/>
                    <a:lstStyle/>
                    <a:p>
                      <a:pPr algn="l">
                        <a:lnSpc>
                          <a:spcPts val="3079"/>
                        </a:lnSpc>
                        <a:defRPr/>
                      </a:pPr>
                      <a:r>
                        <a:rPr lang="en-US" sz="2199">
                          <a:solidFill>
                            <a:srgbClr val="2A2E3A"/>
                          </a:solidFill>
                          <a:latin typeface="Helios"/>
                          <a:ea typeface="Helios"/>
                          <a:cs typeface="Helios"/>
                          <a:sym typeface="Helios"/>
                          <a:hlinkClick r:id="rId2" action="ppaction://hlinksldjump"/>
                        </a:rPr>
                        <a:t>Better Classroom Management:</a:t>
                      </a:r>
                      <a:endParaRPr lang="en-US" sz="1100"/>
                    </a:p>
                    <a:p>
                      <a:pPr algn="l">
                        <a:lnSpc>
                          <a:spcPts val="3079"/>
                        </a:lnSpc>
                      </a:pPr>
                    </a:p>
                    <a:p>
                      <a:pPr algn="l">
                        <a:lnSpc>
                          <a:spcPts val="3079"/>
                        </a:lnSpc>
                      </a:pPr>
                      <a:r>
                        <a:rPr lang="en-US" sz="2199">
                          <a:solidFill>
                            <a:srgbClr val="2A2E3A"/>
                          </a:solidFill>
                          <a:latin typeface="Helios"/>
                          <a:ea typeface="Helios"/>
                          <a:cs typeface="Helios"/>
                          <a:sym typeface="Helios"/>
                          <a:hlinkClick r:id="rId2" action="ppaction://hlinksldjump"/>
                        </a:rPr>
                        <a:t>Teachers can focus more on teaching and less on monitoring phone usage, creating a more effective and uninterrupted learning environment.</a:t>
                      </a:r>
                    </a:p>
                    <a:p>
                      <a:pPr algn="l">
                        <a:lnSpc>
                          <a:spcPts val="3079"/>
                        </a:lnSpc>
                      </a:pPr>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r>
              <a:tr h="2266950">
                <a:tc>
                  <a:txBody>
                    <a:bodyPr anchor="t" rtlCol="false"/>
                    <a:lstStyle/>
                    <a:p>
                      <a:pPr algn="l">
                        <a:lnSpc>
                          <a:spcPts val="3079"/>
                        </a:lnSpc>
                        <a:defRPr/>
                      </a:pPr>
                      <a:r>
                        <a:rPr lang="en-US" sz="2199" b="true">
                          <a:solidFill>
                            <a:srgbClr val="718BAB"/>
                          </a:solidFill>
                          <a:latin typeface="Helios Bold"/>
                          <a:ea typeface="Helios Bold"/>
                          <a:cs typeface="Helios Bold"/>
                          <a:sym typeface="Helios Bold"/>
                        </a:rPr>
                        <a:t>2</a:t>
                      </a: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c>
                  <a:txBody>
                    <a:bodyPr anchor="t" rtlCol="false"/>
                    <a:lstStyle/>
                    <a:p>
                      <a:pPr algn="l">
                        <a:lnSpc>
                          <a:spcPts val="3359"/>
                        </a:lnSpc>
                        <a:defRPr/>
                      </a:pPr>
                      <a:r>
                        <a:rPr lang="en-US" sz="2399">
                          <a:solidFill>
                            <a:srgbClr val="2A2E3A"/>
                          </a:solidFill>
                          <a:latin typeface="Helios"/>
                          <a:ea typeface="Helios"/>
                          <a:cs typeface="Helios"/>
                          <a:sym typeface="Helios"/>
                          <a:hlinkClick r:id="rId3" action="ppaction://hlinksldjump"/>
                        </a:rPr>
                        <a:t>Immediate Intervention:</a:t>
                      </a:r>
                      <a:endParaRPr lang="en-US" sz="1100"/>
                    </a:p>
                    <a:p>
                      <a:pPr algn="l">
                        <a:lnSpc>
                          <a:spcPts val="3359"/>
                        </a:lnSpc>
                      </a:pPr>
                      <a:r>
                        <a:rPr lang="en-US" sz="2399">
                          <a:solidFill>
                            <a:srgbClr val="2A2E3A"/>
                          </a:solidFill>
                          <a:latin typeface="Helios"/>
                          <a:ea typeface="Helios"/>
                          <a:cs typeface="Helios"/>
                          <a:sym typeface="Helios"/>
                          <a:hlinkClick r:id="rId3" action="ppaction://hlinksldjump"/>
                        </a:rPr>
                        <a:t>Real-time alerts allow teachers to address phone usage issues promptly, maintaining control and minimizing disruptions.</a:t>
                      </a:r>
                    </a:p>
                    <a:p>
                      <a:pPr algn="l">
                        <a:lnSpc>
                          <a:spcPts val="3359"/>
                        </a:lnSpc>
                      </a:pPr>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r>
              <a:tr h="1418139">
                <a:tc>
                  <a:txBody>
                    <a:bodyPr anchor="t" rtlCol="false"/>
                    <a:lstStyle/>
                    <a:p>
                      <a:pPr algn="l">
                        <a:lnSpc>
                          <a:spcPts val="3079"/>
                        </a:lnSpc>
                        <a:defRPr/>
                      </a:pPr>
                      <a:r>
                        <a:rPr lang="en-US" sz="2199" b="true">
                          <a:solidFill>
                            <a:srgbClr val="718BAB"/>
                          </a:solidFill>
                          <a:latin typeface="Helios Bold"/>
                          <a:ea typeface="Helios Bold"/>
                          <a:cs typeface="Helios Bold"/>
                          <a:sym typeface="Helios Bold"/>
                        </a:rPr>
                        <a:t>3</a:t>
                      </a: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c>
                  <a:txBody>
                    <a:bodyPr anchor="t" rtlCol="false"/>
                    <a:lstStyle/>
                    <a:p>
                      <a:pPr algn="l">
                        <a:lnSpc>
                          <a:spcPts val="2799"/>
                        </a:lnSpc>
                        <a:defRPr/>
                      </a:pP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r>
            </a:tbl>
          </a:graphicData>
        </a:graphic>
      </p:graphicFrame>
      <p:graphicFrame>
        <p:nvGraphicFramePr>
          <p:cNvPr name="Table 3" id="3"/>
          <p:cNvGraphicFramePr>
            <a:graphicFrameLocks noGrp="true"/>
          </p:cNvGraphicFramePr>
          <p:nvPr/>
        </p:nvGraphicFramePr>
        <p:xfrm>
          <a:off x="568255" y="5152506"/>
          <a:ext cx="7601134" cy="5952039"/>
        </p:xfrm>
        <a:graphic>
          <a:graphicData uri="http://schemas.openxmlformats.org/drawingml/2006/table">
            <a:tbl>
              <a:tblPr/>
              <a:tblGrid>
                <a:gridCol w="309414"/>
                <a:gridCol w="7291720"/>
              </a:tblGrid>
              <a:tr h="2686050">
                <a:tc>
                  <a:txBody>
                    <a:bodyPr anchor="t" rtlCol="false"/>
                    <a:lstStyle/>
                    <a:p>
                      <a:pPr algn="l">
                        <a:lnSpc>
                          <a:spcPts val="3079"/>
                        </a:lnSpc>
                        <a:defRPr/>
                      </a:pP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c>
                  <a:txBody>
                    <a:bodyPr anchor="t" rtlCol="false"/>
                    <a:lstStyle/>
                    <a:p>
                      <a:pPr algn="l">
                        <a:lnSpc>
                          <a:spcPts val="3359"/>
                        </a:lnSpc>
                        <a:defRPr/>
                      </a:pPr>
                      <a:r>
                        <a:rPr lang="en-US" sz="2399">
                          <a:solidFill>
                            <a:srgbClr val="2A2E3A"/>
                          </a:solidFill>
                          <a:latin typeface="Helios"/>
                          <a:ea typeface="Helios"/>
                          <a:cs typeface="Helios"/>
                          <a:sym typeface="Helios"/>
                        </a:rPr>
                        <a:t>I</a:t>
                      </a:r>
                      <a:r>
                        <a:rPr lang="en-US" sz="2399">
                          <a:solidFill>
                            <a:srgbClr val="2A2E3A"/>
                          </a:solidFill>
                          <a:latin typeface="Helios"/>
                          <a:ea typeface="Helios"/>
                          <a:cs typeface="Helios"/>
                          <a:sym typeface="Helios"/>
                          <a:hlinkClick r:id="rId4" action="ppaction://hlinksldjump"/>
                        </a:rPr>
                        <a:t>mproved Focus and Concentration:</a:t>
                      </a:r>
                      <a:endParaRPr lang="en-US" sz="1100"/>
                    </a:p>
                    <a:p>
                      <a:pPr algn="l">
                        <a:lnSpc>
                          <a:spcPts val="3359"/>
                        </a:lnSpc>
                      </a:pPr>
                    </a:p>
                    <a:p>
                      <a:pPr algn="l">
                        <a:lnSpc>
                          <a:spcPts val="3359"/>
                        </a:lnSpc>
                      </a:pPr>
                      <a:r>
                        <a:rPr lang="en-US" sz="2399">
                          <a:solidFill>
                            <a:srgbClr val="2A2E3A"/>
                          </a:solidFill>
                          <a:latin typeface="Helios"/>
                          <a:ea typeface="Helios"/>
                          <a:cs typeface="Helios"/>
                          <a:sym typeface="Helios"/>
                          <a:hlinkClick r:id="rId4" action="ppaction://hlinksldjump"/>
                        </a:rPr>
                        <a:t>By reducing distractions caused by mobile phone usage, students can better concentrate on their studies, leading to improved comprehension and retention of information.</a:t>
                      </a:r>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r>
              <a:tr h="1847850">
                <a:tc>
                  <a:txBody>
                    <a:bodyPr anchor="t" rtlCol="false"/>
                    <a:lstStyle/>
                    <a:p>
                      <a:pPr algn="l">
                        <a:lnSpc>
                          <a:spcPts val="3079"/>
                        </a:lnSpc>
                        <a:defRPr/>
                      </a:pPr>
                      <a:r>
                        <a:rPr lang="en-US" sz="2199">
                          <a:solidFill>
                            <a:srgbClr val="718BAB"/>
                          </a:solidFill>
                          <a:latin typeface="Helios"/>
                          <a:ea typeface="Helios"/>
                          <a:cs typeface="Helios"/>
                          <a:sym typeface="Helios"/>
                        </a:rPr>
                        <a:t>2</a:t>
                      </a: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c>
                  <a:txBody>
                    <a:bodyPr anchor="t" rtlCol="false"/>
                    <a:lstStyle/>
                    <a:p>
                      <a:pPr algn="l">
                        <a:lnSpc>
                          <a:spcPts val="3359"/>
                        </a:lnSpc>
                        <a:defRPr/>
                      </a:pPr>
                      <a:r>
                        <a:rPr lang="en-US" sz="2399">
                          <a:solidFill>
                            <a:srgbClr val="2A2E3A"/>
                          </a:solidFill>
                          <a:latin typeface="Helios"/>
                          <a:ea typeface="Helios"/>
                          <a:cs typeface="Helios"/>
                          <a:sym typeface="Helios"/>
                          <a:hlinkClick r:id="rId5" action="ppaction://hlinksldjump"/>
                        </a:rPr>
                        <a:t>Enhanced Academic Performance:</a:t>
                      </a:r>
                      <a:endParaRPr lang="en-US" sz="1100"/>
                    </a:p>
                    <a:p>
                      <a:pPr algn="l">
                        <a:lnSpc>
                          <a:spcPts val="3359"/>
                        </a:lnSpc>
                      </a:pPr>
                      <a:r>
                        <a:rPr lang="en-US" sz="2399">
                          <a:solidFill>
                            <a:srgbClr val="2A2E3A"/>
                          </a:solidFill>
                          <a:latin typeface="Helios"/>
                          <a:ea typeface="Helios"/>
                          <a:cs typeface="Helios"/>
                          <a:sym typeface="Helios"/>
                          <a:hlinkClick r:id="rId5" action="ppaction://hlinksldjump"/>
                        </a:rPr>
                        <a:t>With fewer interruptions, students are more likely to stay engaged in classroom activities, participate in discussions, and perform better academically.</a:t>
                      </a:r>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r>
              <a:tr h="1418139">
                <a:tc>
                  <a:txBody>
                    <a:bodyPr anchor="t" rtlCol="false"/>
                    <a:lstStyle/>
                    <a:p>
                      <a:pPr algn="l">
                        <a:lnSpc>
                          <a:spcPts val="3079"/>
                        </a:lnSpc>
                        <a:defRPr/>
                      </a:pP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c>
                  <a:txBody>
                    <a:bodyPr anchor="t" rtlCol="false"/>
                    <a:lstStyle/>
                    <a:p>
                      <a:pPr algn="l">
                        <a:lnSpc>
                          <a:spcPts val="3359"/>
                        </a:lnSpc>
                        <a:defRPr/>
                      </a:pP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r>
            </a:tbl>
          </a:graphicData>
        </a:graphic>
      </p:graphicFrame>
      <p:grpSp>
        <p:nvGrpSpPr>
          <p:cNvPr name="Group 4" id="4"/>
          <p:cNvGrpSpPr/>
          <p:nvPr/>
        </p:nvGrpSpPr>
        <p:grpSpPr>
          <a:xfrm rot="0">
            <a:off x="0" y="0"/>
            <a:ext cx="18288000" cy="4157535"/>
            <a:chOff x="0" y="0"/>
            <a:chExt cx="4816593" cy="1094989"/>
          </a:xfrm>
        </p:grpSpPr>
        <p:sp>
          <p:nvSpPr>
            <p:cNvPr name="Freeform 5" id="5"/>
            <p:cNvSpPr/>
            <p:nvPr/>
          </p:nvSpPr>
          <p:spPr>
            <a:xfrm flipH="false" flipV="false" rot="0">
              <a:off x="0" y="0"/>
              <a:ext cx="4816592" cy="1094988"/>
            </a:xfrm>
            <a:custGeom>
              <a:avLst/>
              <a:gdLst/>
              <a:ahLst/>
              <a:cxnLst/>
              <a:rect r="r" b="b" t="t" l="l"/>
              <a:pathLst>
                <a:path h="1094988" w="4816592">
                  <a:moveTo>
                    <a:pt x="0" y="0"/>
                  </a:moveTo>
                  <a:lnTo>
                    <a:pt x="4816592" y="0"/>
                  </a:lnTo>
                  <a:lnTo>
                    <a:pt x="4816592" y="1094988"/>
                  </a:lnTo>
                  <a:lnTo>
                    <a:pt x="0" y="1094988"/>
                  </a:lnTo>
                  <a:close/>
                </a:path>
              </a:pathLst>
            </a:custGeom>
            <a:solidFill>
              <a:srgbClr val="F4F4F4"/>
            </a:solidFill>
          </p:spPr>
        </p:sp>
        <p:sp>
          <p:nvSpPr>
            <p:cNvPr name="TextBox 6" id="6"/>
            <p:cNvSpPr txBox="true"/>
            <p:nvPr/>
          </p:nvSpPr>
          <p:spPr>
            <a:xfrm>
              <a:off x="0" y="-38100"/>
              <a:ext cx="4816593" cy="1133089"/>
            </a:xfrm>
            <a:prstGeom prst="rect">
              <a:avLst/>
            </a:prstGeom>
          </p:spPr>
          <p:txBody>
            <a:bodyPr anchor="ctr" rtlCol="false" tIns="50800" lIns="50800" bIns="50800" rIns="50800"/>
            <a:lstStyle/>
            <a:p>
              <a:pPr algn="ctr">
                <a:lnSpc>
                  <a:spcPts val="2100"/>
                </a:lnSpc>
              </a:pPr>
            </a:p>
          </p:txBody>
        </p:sp>
      </p:grpSp>
      <p:grpSp>
        <p:nvGrpSpPr>
          <p:cNvPr name="Group 7" id="7"/>
          <p:cNvGrpSpPr/>
          <p:nvPr/>
        </p:nvGrpSpPr>
        <p:grpSpPr>
          <a:xfrm rot="0">
            <a:off x="2148268" y="265769"/>
            <a:ext cx="13991465" cy="4125361"/>
            <a:chOff x="0" y="0"/>
            <a:chExt cx="18655286" cy="5500482"/>
          </a:xfrm>
        </p:grpSpPr>
        <p:sp>
          <p:nvSpPr>
            <p:cNvPr name="TextBox 8" id="8"/>
            <p:cNvSpPr txBox="true"/>
            <p:nvPr/>
          </p:nvSpPr>
          <p:spPr>
            <a:xfrm rot="0">
              <a:off x="0" y="-76200"/>
              <a:ext cx="18655286" cy="2761826"/>
            </a:xfrm>
            <a:prstGeom prst="rect">
              <a:avLst/>
            </a:prstGeom>
          </p:spPr>
          <p:txBody>
            <a:bodyPr anchor="t" rtlCol="false" tIns="0" lIns="0" bIns="0" rIns="0">
              <a:spAutoFit/>
            </a:bodyPr>
            <a:lstStyle/>
            <a:p>
              <a:pPr algn="ctr">
                <a:lnSpc>
                  <a:spcPts val="8320"/>
                </a:lnSpc>
              </a:pPr>
              <a:r>
                <a:rPr lang="en-US" sz="6400" b="true">
                  <a:solidFill>
                    <a:srgbClr val="2A2E3A"/>
                  </a:solidFill>
                  <a:latin typeface="Klein Bold"/>
                  <a:ea typeface="Klein Bold"/>
                  <a:cs typeface="Klein Bold"/>
                  <a:sym typeface="Klein Bold"/>
                </a:rPr>
                <a:t>What Impact is it </a:t>
              </a:r>
            </a:p>
            <a:p>
              <a:pPr algn="ctr">
                <a:lnSpc>
                  <a:spcPts val="8320"/>
                </a:lnSpc>
              </a:pPr>
              <a:r>
                <a:rPr lang="en-US" b="true" sz="6400">
                  <a:solidFill>
                    <a:srgbClr val="718BAB"/>
                  </a:solidFill>
                  <a:latin typeface="Klein Bold"/>
                  <a:ea typeface="Klein Bold"/>
                  <a:cs typeface="Klein Bold"/>
                  <a:sym typeface="Klein Bold"/>
                </a:rPr>
                <a:t> Making</a:t>
              </a:r>
            </a:p>
          </p:txBody>
        </p:sp>
        <p:sp>
          <p:nvSpPr>
            <p:cNvPr name="TextBox 9" id="9"/>
            <p:cNvSpPr txBox="true"/>
            <p:nvPr/>
          </p:nvSpPr>
          <p:spPr>
            <a:xfrm rot="0">
              <a:off x="0" y="3083460"/>
              <a:ext cx="18655286" cy="2417022"/>
            </a:xfrm>
            <a:prstGeom prst="rect">
              <a:avLst/>
            </a:prstGeom>
          </p:spPr>
          <p:txBody>
            <a:bodyPr anchor="t" rtlCol="false" tIns="0" lIns="0" bIns="0" rIns="0">
              <a:spAutoFit/>
            </a:bodyPr>
            <a:lstStyle/>
            <a:p>
              <a:pPr algn="ctr">
                <a:lnSpc>
                  <a:spcPts val="3639"/>
                </a:lnSpc>
              </a:pPr>
              <a:r>
                <a:rPr lang="en-US" sz="2599">
                  <a:solidFill>
                    <a:srgbClr val="2A2E3A"/>
                  </a:solidFill>
                  <a:latin typeface="Helios"/>
                  <a:ea typeface="Helios"/>
                  <a:cs typeface="Helios"/>
                  <a:sym typeface="Helios"/>
                </a:rPr>
                <a:t>The mobile phone detector for classroom monitoring using Seeed XIAO ESP32S3 can have a significant and positive impact on various stakeholders, enhancing the overall educational experience. Here are some key impacts:</a:t>
              </a:r>
            </a:p>
            <a:p>
              <a:pPr algn="ctr" marL="0" indent="0" lvl="0">
                <a:lnSpc>
                  <a:spcPts val="3639"/>
                </a:lnSpc>
                <a:spcBef>
                  <a:spcPct val="0"/>
                </a:spcBef>
              </a:pPr>
            </a:p>
          </p:txBody>
        </p:sp>
      </p:grpSp>
      <p:sp>
        <p:nvSpPr>
          <p:cNvPr name="TextBox 10" id="10"/>
          <p:cNvSpPr txBox="true"/>
          <p:nvPr/>
        </p:nvSpPr>
        <p:spPr>
          <a:xfrm rot="0">
            <a:off x="-2847515" y="4423527"/>
            <a:ext cx="13991465" cy="662304"/>
          </a:xfrm>
          <a:prstGeom prst="rect">
            <a:avLst/>
          </a:prstGeom>
        </p:spPr>
        <p:txBody>
          <a:bodyPr anchor="t" rtlCol="false" tIns="0" lIns="0" bIns="0" rIns="0">
            <a:spAutoFit/>
          </a:bodyPr>
          <a:lstStyle/>
          <a:p>
            <a:pPr algn="ctr">
              <a:lnSpc>
                <a:spcPts val="5330"/>
              </a:lnSpc>
            </a:pPr>
            <a:r>
              <a:rPr lang="en-US" b="true" sz="4100">
                <a:solidFill>
                  <a:srgbClr val="153969"/>
                </a:solidFill>
                <a:latin typeface="Klein Bold"/>
                <a:ea typeface="Klein Bold"/>
                <a:cs typeface="Klein Bold"/>
                <a:sym typeface="Klein Bold"/>
              </a:rPr>
              <a:t> Students</a:t>
            </a:r>
          </a:p>
        </p:txBody>
      </p:sp>
      <p:sp>
        <p:nvSpPr>
          <p:cNvPr name="TextBox 11" id="11"/>
          <p:cNvSpPr txBox="true"/>
          <p:nvPr/>
        </p:nvSpPr>
        <p:spPr>
          <a:xfrm rot="0">
            <a:off x="6450843" y="4423527"/>
            <a:ext cx="13991465" cy="662304"/>
          </a:xfrm>
          <a:prstGeom prst="rect">
            <a:avLst/>
          </a:prstGeom>
        </p:spPr>
        <p:txBody>
          <a:bodyPr anchor="t" rtlCol="false" tIns="0" lIns="0" bIns="0" rIns="0">
            <a:spAutoFit/>
          </a:bodyPr>
          <a:lstStyle/>
          <a:p>
            <a:pPr algn="ctr">
              <a:lnSpc>
                <a:spcPts val="5330"/>
              </a:lnSpc>
            </a:pPr>
            <a:r>
              <a:rPr lang="en-US" b="true" sz="4100">
                <a:solidFill>
                  <a:srgbClr val="153969"/>
                </a:solidFill>
                <a:latin typeface="Klein Bold"/>
                <a:ea typeface="Klein Bold"/>
                <a:cs typeface="Klein Bold"/>
                <a:sym typeface="Klein Bold"/>
              </a:rPr>
              <a:t>Teachers</a:t>
            </a:r>
          </a:p>
        </p:txBody>
      </p:sp>
      <p:graphicFrame>
        <p:nvGraphicFramePr>
          <p:cNvPr name="Table 12" id="12"/>
          <p:cNvGraphicFramePr>
            <a:graphicFrameLocks noGrp="true"/>
          </p:cNvGraphicFramePr>
          <p:nvPr/>
        </p:nvGraphicFramePr>
        <p:xfrm>
          <a:off x="568255" y="3346811"/>
          <a:ext cx="576114" cy="4254418"/>
        </p:xfrm>
        <a:graphic>
          <a:graphicData uri="http://schemas.openxmlformats.org/drawingml/2006/table">
            <a:tbl>
              <a:tblPr/>
              <a:tblGrid>
                <a:gridCol w="53417"/>
                <a:gridCol w="46043"/>
              </a:tblGrid>
              <a:tr h="1418139">
                <a:tc>
                  <a:txBody>
                    <a:bodyPr anchor="t" rtlCol="false"/>
                    <a:lstStyle/>
                    <a:p>
                      <a:pPr algn="l">
                        <a:lnSpc>
                          <a:spcPts val="3079"/>
                        </a:lnSpc>
                        <a:defRPr/>
                      </a:pP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c>
                  <a:txBody>
                    <a:bodyPr anchor="t" rtlCol="false"/>
                    <a:lstStyle/>
                    <a:p>
                      <a:pPr algn="l">
                        <a:lnSpc>
                          <a:spcPts val="2799"/>
                        </a:lnSpc>
                        <a:defRPr/>
                      </a:pP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r>
              <a:tr h="1418139">
                <a:tc>
                  <a:txBody>
                    <a:bodyPr anchor="t" rtlCol="false"/>
                    <a:lstStyle/>
                    <a:p>
                      <a:pPr algn="l">
                        <a:lnSpc>
                          <a:spcPts val="3079"/>
                        </a:lnSpc>
                        <a:defRPr/>
                      </a:pPr>
                      <a:r>
                        <a:rPr lang="en-US" sz="2199" b="true">
                          <a:solidFill>
                            <a:srgbClr val="718BAB"/>
                          </a:solidFill>
                          <a:latin typeface="Helios Bold"/>
                          <a:ea typeface="Helios Bold"/>
                          <a:cs typeface="Helios Bold"/>
                          <a:sym typeface="Helios Bold"/>
                        </a:rPr>
                        <a:t>1</a:t>
                      </a: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c>
                  <a:txBody>
                    <a:bodyPr anchor="t" rtlCol="false"/>
                    <a:lstStyle/>
                    <a:p>
                      <a:pPr algn="l">
                        <a:lnSpc>
                          <a:spcPts val="2799"/>
                        </a:lnSpc>
                        <a:defRPr/>
                      </a:pP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r>
              <a:tr h="1418139">
                <a:tc>
                  <a:txBody>
                    <a:bodyPr anchor="t" rtlCol="false"/>
                    <a:lstStyle/>
                    <a:p>
                      <a:pPr algn="l">
                        <a:lnSpc>
                          <a:spcPts val="3079"/>
                        </a:lnSpc>
                        <a:defRPr/>
                      </a:pP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c>
                  <a:txBody>
                    <a:bodyPr anchor="t" rtlCol="false"/>
                    <a:lstStyle/>
                    <a:p>
                      <a:pPr algn="l">
                        <a:lnSpc>
                          <a:spcPts val="2799"/>
                        </a:lnSpc>
                        <a:defRPr/>
                      </a:pPr>
                      <a:endParaRPr lang="en-US" sz="1100"/>
                    </a:p>
                  </a:txBody>
                  <a:tcPr marL="76200" marR="76200" marT="76200" marB="76200" anchor="ctr">
                    <a:lnL cmpd="sng" algn="ctr" cap="flat" w="0">
                      <a:solidFill>
                        <a:srgbClr val="141E32"/>
                      </a:solidFill>
                      <a:prstDash val="solid"/>
                      <a:round/>
                      <a:headEnd type="none" w="med" len="med"/>
                      <a:tailEnd type="none" w="med" len="med"/>
                    </a:lnL>
                    <a:lnR cmpd="sng" algn="ctr" cap="flat" w="0">
                      <a:solidFill>
                        <a:srgbClr val="141E32"/>
                      </a:solidFill>
                      <a:prstDash val="solid"/>
                      <a:round/>
                      <a:headEnd type="none" w="med" len="med"/>
                      <a:tailEnd type="none" w="med" len="med"/>
                    </a:lnR>
                    <a:lnT cmpd="sng" algn="ctr" cap="flat" w="0">
                      <a:solidFill>
                        <a:srgbClr val="141E32"/>
                      </a:solidFill>
                      <a:prstDash val="solid"/>
                      <a:round/>
                      <a:headEnd type="none" w="med" len="med"/>
                      <a:tailEnd type="none" w="med" len="med"/>
                    </a:lnT>
                    <a:lnB cmpd="sng" algn="ctr" cap="flat" w="0">
                      <a:solidFill>
                        <a:srgbClr val="141E32"/>
                      </a:solidFill>
                      <a:prstDash val="solid"/>
                      <a:round/>
                      <a:headEnd type="none" w="med" len="med"/>
                      <a:tailEnd type="none" w="med" len="med"/>
                    </a:lnB>
                  </a:tcPr>
                </a:tc>
              </a:tr>
            </a:tbl>
          </a:graphicData>
        </a:graphic>
      </p:graphicFrame>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46021" y="3133718"/>
            <a:ext cx="2531565" cy="2531565"/>
          </a:xfrm>
          <a:custGeom>
            <a:avLst/>
            <a:gdLst/>
            <a:ahLst/>
            <a:cxnLst/>
            <a:rect r="r" b="b" t="t" l="l"/>
            <a:pathLst>
              <a:path h="2531565" w="2531565">
                <a:moveTo>
                  <a:pt x="0" y="0"/>
                </a:moveTo>
                <a:lnTo>
                  <a:pt x="2531566" y="0"/>
                </a:lnTo>
                <a:lnTo>
                  <a:pt x="2531566" y="2531566"/>
                </a:lnTo>
                <a:lnTo>
                  <a:pt x="0" y="2531566"/>
                </a:lnTo>
                <a:lnTo>
                  <a:pt x="0" y="0"/>
                </a:lnTo>
                <a:close/>
              </a:path>
            </a:pathLst>
          </a:custGeom>
          <a:blipFill>
            <a:blip r:embed="rId2">
              <a:alphaModFix amt="36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71711" y="3359408"/>
            <a:ext cx="2080186" cy="2080186"/>
            <a:chOff x="0" y="0"/>
            <a:chExt cx="812800" cy="812800"/>
          </a:xfrm>
        </p:grpSpPr>
        <p:sp>
          <p:nvSpPr>
            <p:cNvPr name="Freeform 4" id="4"/>
            <p:cNvSpPr/>
            <p:nvPr/>
          </p:nvSpPr>
          <p:spPr>
            <a:xfrm flipH="false" flipV="false" rot="0">
              <a:off x="47130" y="47130"/>
              <a:ext cx="718541" cy="718541"/>
            </a:xfrm>
            <a:custGeom>
              <a:avLst/>
              <a:gdLst/>
              <a:ahLst/>
              <a:cxnLst/>
              <a:rect r="r" b="b" t="t" l="l"/>
              <a:pathLst>
                <a:path h="718541" w="718541">
                  <a:moveTo>
                    <a:pt x="464537" y="58137"/>
                  </a:moveTo>
                  <a:lnTo>
                    <a:pt x="660403" y="254003"/>
                  </a:lnTo>
                  <a:cubicBezTo>
                    <a:pt x="718540" y="312140"/>
                    <a:pt x="718540" y="406400"/>
                    <a:pt x="660403" y="464537"/>
                  </a:cubicBezTo>
                  <a:lnTo>
                    <a:pt x="464537" y="660403"/>
                  </a:lnTo>
                  <a:cubicBezTo>
                    <a:pt x="406400" y="718540"/>
                    <a:pt x="312140" y="718540"/>
                    <a:pt x="254003" y="660403"/>
                  </a:cubicBezTo>
                  <a:lnTo>
                    <a:pt x="58137" y="464537"/>
                  </a:lnTo>
                  <a:cubicBezTo>
                    <a:pt x="0" y="406400"/>
                    <a:pt x="0" y="312140"/>
                    <a:pt x="58137" y="254003"/>
                  </a:cubicBezTo>
                  <a:lnTo>
                    <a:pt x="254003" y="58137"/>
                  </a:lnTo>
                  <a:cubicBezTo>
                    <a:pt x="312140" y="0"/>
                    <a:pt x="406400" y="0"/>
                    <a:pt x="464537" y="58137"/>
                  </a:cubicBezTo>
                  <a:close/>
                </a:path>
              </a:pathLst>
            </a:custGeom>
            <a:solidFill>
              <a:srgbClr val="153969"/>
            </a:solidFill>
          </p:spPr>
        </p:sp>
        <p:sp>
          <p:nvSpPr>
            <p:cNvPr name="TextBox 5" id="5"/>
            <p:cNvSpPr txBox="true"/>
            <p:nvPr/>
          </p:nvSpPr>
          <p:spPr>
            <a:xfrm>
              <a:off x="139700" y="73025"/>
              <a:ext cx="533400" cy="600075"/>
            </a:xfrm>
            <a:prstGeom prst="rect">
              <a:avLst/>
            </a:prstGeom>
          </p:spPr>
          <p:txBody>
            <a:bodyPr anchor="ctr" rtlCol="false" tIns="50800" lIns="50800" bIns="50800" rIns="50800"/>
            <a:lstStyle/>
            <a:p>
              <a:pPr algn="ctr">
                <a:lnSpc>
                  <a:spcPts val="4199"/>
                </a:lnSpc>
              </a:pPr>
              <a:r>
                <a:rPr lang="en-US" b="true" sz="2999">
                  <a:solidFill>
                    <a:srgbClr val="FFFFFF"/>
                  </a:solidFill>
                  <a:latin typeface="Klein Bold"/>
                  <a:ea typeface="Klein Bold"/>
                  <a:cs typeface="Klein Bold"/>
                  <a:sym typeface="Klein Bold"/>
                </a:rPr>
                <a:t>10:00 pm</a:t>
              </a:r>
            </a:p>
          </p:txBody>
        </p:sp>
      </p:grpSp>
      <p:sp>
        <p:nvSpPr>
          <p:cNvPr name="AutoShape 6" id="6"/>
          <p:cNvSpPr/>
          <p:nvPr/>
        </p:nvSpPr>
        <p:spPr>
          <a:xfrm>
            <a:off x="3977587" y="4399501"/>
            <a:ext cx="1586999" cy="0"/>
          </a:xfrm>
          <a:prstGeom prst="line">
            <a:avLst/>
          </a:prstGeom>
          <a:ln cap="flat" w="38100">
            <a:solidFill>
              <a:srgbClr val="F4F4F4"/>
            </a:solidFill>
            <a:prstDash val="solid"/>
            <a:headEnd type="none" len="sm" w="sm"/>
            <a:tailEnd type="none" len="sm" w="sm"/>
          </a:ln>
        </p:spPr>
      </p:sp>
      <p:sp>
        <p:nvSpPr>
          <p:cNvPr name="Freeform 7" id="7"/>
          <p:cNvSpPr/>
          <p:nvPr/>
        </p:nvSpPr>
        <p:spPr>
          <a:xfrm flipH="false" flipV="false" rot="0">
            <a:off x="5564586" y="3133718"/>
            <a:ext cx="2531565" cy="2531565"/>
          </a:xfrm>
          <a:custGeom>
            <a:avLst/>
            <a:gdLst/>
            <a:ahLst/>
            <a:cxnLst/>
            <a:rect r="r" b="b" t="t" l="l"/>
            <a:pathLst>
              <a:path h="2531565" w="2531565">
                <a:moveTo>
                  <a:pt x="0" y="0"/>
                </a:moveTo>
                <a:lnTo>
                  <a:pt x="2531565" y="0"/>
                </a:lnTo>
                <a:lnTo>
                  <a:pt x="2531565" y="2531566"/>
                </a:lnTo>
                <a:lnTo>
                  <a:pt x="0" y="2531566"/>
                </a:lnTo>
                <a:lnTo>
                  <a:pt x="0" y="0"/>
                </a:lnTo>
                <a:close/>
              </a:path>
            </a:pathLst>
          </a:custGeom>
          <a:blipFill>
            <a:blip r:embed="rId2">
              <a:alphaModFix amt="36000"/>
              <a:extLst>
                <a:ext uri="{96DAC541-7B7A-43D3-8B79-37D633B846F1}">
                  <asvg:svgBlip xmlns:asvg="http://schemas.microsoft.com/office/drawing/2016/SVG/main" r:embed="rId3"/>
                </a:ext>
              </a:extLst>
            </a:blip>
            <a:stretch>
              <a:fillRect l="0" t="0" r="0" b="0"/>
            </a:stretch>
          </a:blipFill>
        </p:spPr>
      </p:sp>
      <p:grpSp>
        <p:nvGrpSpPr>
          <p:cNvPr name="Group 8" id="8"/>
          <p:cNvGrpSpPr/>
          <p:nvPr/>
        </p:nvGrpSpPr>
        <p:grpSpPr>
          <a:xfrm rot="0">
            <a:off x="5790275" y="3359408"/>
            <a:ext cx="2080186" cy="2080186"/>
            <a:chOff x="0" y="0"/>
            <a:chExt cx="812800" cy="812800"/>
          </a:xfrm>
        </p:grpSpPr>
        <p:sp>
          <p:nvSpPr>
            <p:cNvPr name="Freeform 9" id="9"/>
            <p:cNvSpPr/>
            <p:nvPr/>
          </p:nvSpPr>
          <p:spPr>
            <a:xfrm flipH="false" flipV="false" rot="0">
              <a:off x="47130" y="47130"/>
              <a:ext cx="718541" cy="718541"/>
            </a:xfrm>
            <a:custGeom>
              <a:avLst/>
              <a:gdLst/>
              <a:ahLst/>
              <a:cxnLst/>
              <a:rect r="r" b="b" t="t" l="l"/>
              <a:pathLst>
                <a:path h="718541" w="718541">
                  <a:moveTo>
                    <a:pt x="464537" y="58137"/>
                  </a:moveTo>
                  <a:lnTo>
                    <a:pt x="660403" y="254003"/>
                  </a:lnTo>
                  <a:cubicBezTo>
                    <a:pt x="718540" y="312140"/>
                    <a:pt x="718540" y="406400"/>
                    <a:pt x="660403" y="464537"/>
                  </a:cubicBezTo>
                  <a:lnTo>
                    <a:pt x="464537" y="660403"/>
                  </a:lnTo>
                  <a:cubicBezTo>
                    <a:pt x="406400" y="718540"/>
                    <a:pt x="312140" y="718540"/>
                    <a:pt x="254003" y="660403"/>
                  </a:cubicBezTo>
                  <a:lnTo>
                    <a:pt x="58137" y="464537"/>
                  </a:lnTo>
                  <a:cubicBezTo>
                    <a:pt x="0" y="406400"/>
                    <a:pt x="0" y="312140"/>
                    <a:pt x="58137" y="254003"/>
                  </a:cubicBezTo>
                  <a:lnTo>
                    <a:pt x="254003" y="58137"/>
                  </a:lnTo>
                  <a:cubicBezTo>
                    <a:pt x="312140" y="0"/>
                    <a:pt x="406400" y="0"/>
                    <a:pt x="464537" y="58137"/>
                  </a:cubicBezTo>
                  <a:close/>
                </a:path>
              </a:pathLst>
            </a:custGeom>
            <a:solidFill>
              <a:srgbClr val="153969"/>
            </a:solidFill>
          </p:spPr>
        </p:sp>
        <p:sp>
          <p:nvSpPr>
            <p:cNvPr name="TextBox 10" id="10"/>
            <p:cNvSpPr txBox="true"/>
            <p:nvPr/>
          </p:nvSpPr>
          <p:spPr>
            <a:xfrm>
              <a:off x="139700" y="73025"/>
              <a:ext cx="533400" cy="600075"/>
            </a:xfrm>
            <a:prstGeom prst="rect">
              <a:avLst/>
            </a:prstGeom>
          </p:spPr>
          <p:txBody>
            <a:bodyPr anchor="ctr" rtlCol="false" tIns="50800" lIns="50800" bIns="50800" rIns="50800"/>
            <a:lstStyle/>
            <a:p>
              <a:pPr algn="ctr">
                <a:lnSpc>
                  <a:spcPts val="4199"/>
                </a:lnSpc>
              </a:pPr>
              <a:r>
                <a:rPr lang="en-US" sz="2999" b="true">
                  <a:solidFill>
                    <a:srgbClr val="FFFFFF"/>
                  </a:solidFill>
                  <a:latin typeface="Klein Bold"/>
                  <a:ea typeface="Klein Bold"/>
                  <a:cs typeface="Klein Bold"/>
                  <a:sym typeface="Klein Bold"/>
                </a:rPr>
                <a:t>11:00</a:t>
              </a:r>
            </a:p>
            <a:p>
              <a:pPr algn="ctr">
                <a:lnSpc>
                  <a:spcPts val="4199"/>
                </a:lnSpc>
              </a:pPr>
              <a:r>
                <a:rPr lang="en-US" b="true" sz="2999">
                  <a:solidFill>
                    <a:srgbClr val="FFFFFF"/>
                  </a:solidFill>
                  <a:latin typeface="Klein Bold"/>
                  <a:ea typeface="Klein Bold"/>
                  <a:cs typeface="Klein Bold"/>
                  <a:sym typeface="Klein Bold"/>
                </a:rPr>
                <a:t>pm</a:t>
              </a:r>
            </a:p>
          </p:txBody>
        </p:sp>
      </p:grpSp>
      <p:sp>
        <p:nvSpPr>
          <p:cNvPr name="AutoShape 11" id="11"/>
          <p:cNvSpPr/>
          <p:nvPr/>
        </p:nvSpPr>
        <p:spPr>
          <a:xfrm>
            <a:off x="8096151" y="4399501"/>
            <a:ext cx="1586999" cy="0"/>
          </a:xfrm>
          <a:prstGeom prst="line">
            <a:avLst/>
          </a:prstGeom>
          <a:ln cap="flat" w="38100">
            <a:solidFill>
              <a:srgbClr val="F4F4F4"/>
            </a:solidFill>
            <a:prstDash val="solid"/>
            <a:headEnd type="none" len="sm" w="sm"/>
            <a:tailEnd type="none" len="sm" w="sm"/>
          </a:ln>
        </p:spPr>
      </p:sp>
      <p:sp>
        <p:nvSpPr>
          <p:cNvPr name="Freeform 12" id="12"/>
          <p:cNvSpPr/>
          <p:nvPr/>
        </p:nvSpPr>
        <p:spPr>
          <a:xfrm flipH="false" flipV="false" rot="0">
            <a:off x="9683150" y="3133718"/>
            <a:ext cx="2531565" cy="2531565"/>
          </a:xfrm>
          <a:custGeom>
            <a:avLst/>
            <a:gdLst/>
            <a:ahLst/>
            <a:cxnLst/>
            <a:rect r="r" b="b" t="t" l="l"/>
            <a:pathLst>
              <a:path h="2531565" w="2531565">
                <a:moveTo>
                  <a:pt x="0" y="0"/>
                </a:moveTo>
                <a:lnTo>
                  <a:pt x="2531565" y="0"/>
                </a:lnTo>
                <a:lnTo>
                  <a:pt x="2531565" y="2531566"/>
                </a:lnTo>
                <a:lnTo>
                  <a:pt x="0" y="2531566"/>
                </a:lnTo>
                <a:lnTo>
                  <a:pt x="0" y="0"/>
                </a:lnTo>
                <a:close/>
              </a:path>
            </a:pathLst>
          </a:custGeom>
          <a:blipFill>
            <a:blip r:embed="rId2">
              <a:alphaModFix amt="36000"/>
              <a:extLst>
                <a:ext uri="{96DAC541-7B7A-43D3-8B79-37D633B846F1}">
                  <asvg:svgBlip xmlns:asvg="http://schemas.microsoft.com/office/drawing/2016/SVG/main" r:embed="rId3"/>
                </a:ext>
              </a:extLst>
            </a:blip>
            <a:stretch>
              <a:fillRect l="0" t="0" r="0" b="0"/>
            </a:stretch>
          </a:blipFill>
        </p:spPr>
      </p:sp>
      <p:grpSp>
        <p:nvGrpSpPr>
          <p:cNvPr name="Group 13" id="13"/>
          <p:cNvGrpSpPr/>
          <p:nvPr/>
        </p:nvGrpSpPr>
        <p:grpSpPr>
          <a:xfrm rot="0">
            <a:off x="9908839" y="3359408"/>
            <a:ext cx="2080186" cy="2080186"/>
            <a:chOff x="0" y="0"/>
            <a:chExt cx="812800" cy="812800"/>
          </a:xfrm>
        </p:grpSpPr>
        <p:sp>
          <p:nvSpPr>
            <p:cNvPr name="Freeform 14" id="14"/>
            <p:cNvSpPr/>
            <p:nvPr/>
          </p:nvSpPr>
          <p:spPr>
            <a:xfrm flipH="false" flipV="false" rot="0">
              <a:off x="47130" y="47130"/>
              <a:ext cx="718541" cy="718541"/>
            </a:xfrm>
            <a:custGeom>
              <a:avLst/>
              <a:gdLst/>
              <a:ahLst/>
              <a:cxnLst/>
              <a:rect r="r" b="b" t="t" l="l"/>
              <a:pathLst>
                <a:path h="718541" w="718541">
                  <a:moveTo>
                    <a:pt x="464537" y="58137"/>
                  </a:moveTo>
                  <a:lnTo>
                    <a:pt x="660403" y="254003"/>
                  </a:lnTo>
                  <a:cubicBezTo>
                    <a:pt x="718540" y="312140"/>
                    <a:pt x="718540" y="406400"/>
                    <a:pt x="660403" y="464537"/>
                  </a:cubicBezTo>
                  <a:lnTo>
                    <a:pt x="464537" y="660403"/>
                  </a:lnTo>
                  <a:cubicBezTo>
                    <a:pt x="406400" y="718540"/>
                    <a:pt x="312140" y="718540"/>
                    <a:pt x="254003" y="660403"/>
                  </a:cubicBezTo>
                  <a:lnTo>
                    <a:pt x="58137" y="464537"/>
                  </a:lnTo>
                  <a:cubicBezTo>
                    <a:pt x="0" y="406400"/>
                    <a:pt x="0" y="312140"/>
                    <a:pt x="58137" y="254003"/>
                  </a:cubicBezTo>
                  <a:lnTo>
                    <a:pt x="254003" y="58137"/>
                  </a:lnTo>
                  <a:cubicBezTo>
                    <a:pt x="312140" y="0"/>
                    <a:pt x="406400" y="0"/>
                    <a:pt x="464537" y="58137"/>
                  </a:cubicBezTo>
                  <a:close/>
                </a:path>
              </a:pathLst>
            </a:custGeom>
            <a:solidFill>
              <a:srgbClr val="153969"/>
            </a:solidFill>
          </p:spPr>
        </p:sp>
        <p:sp>
          <p:nvSpPr>
            <p:cNvPr name="TextBox 15" id="15"/>
            <p:cNvSpPr txBox="true"/>
            <p:nvPr/>
          </p:nvSpPr>
          <p:spPr>
            <a:xfrm>
              <a:off x="139700" y="73025"/>
              <a:ext cx="533400" cy="600075"/>
            </a:xfrm>
            <a:prstGeom prst="rect">
              <a:avLst/>
            </a:prstGeom>
          </p:spPr>
          <p:txBody>
            <a:bodyPr anchor="ctr" rtlCol="false" tIns="50800" lIns="50800" bIns="50800" rIns="50800"/>
            <a:lstStyle/>
            <a:p>
              <a:pPr algn="ctr">
                <a:lnSpc>
                  <a:spcPts val="4199"/>
                </a:lnSpc>
              </a:pPr>
              <a:r>
                <a:rPr lang="en-US" sz="2999" b="true">
                  <a:solidFill>
                    <a:srgbClr val="FFFFFF"/>
                  </a:solidFill>
                  <a:latin typeface="Klein Bold"/>
                  <a:ea typeface="Klein Bold"/>
                  <a:cs typeface="Klein Bold"/>
                  <a:sym typeface="Klein Bold"/>
                </a:rPr>
                <a:t>1:00</a:t>
              </a:r>
            </a:p>
            <a:p>
              <a:pPr algn="ctr">
                <a:lnSpc>
                  <a:spcPts val="4199"/>
                </a:lnSpc>
              </a:pPr>
              <a:r>
                <a:rPr lang="en-US" b="true" sz="2999">
                  <a:solidFill>
                    <a:srgbClr val="FFFFFF"/>
                  </a:solidFill>
                  <a:latin typeface="Klein Bold"/>
                  <a:ea typeface="Klein Bold"/>
                  <a:cs typeface="Klein Bold"/>
                  <a:sym typeface="Klein Bold"/>
                </a:rPr>
                <a:t>am</a:t>
              </a:r>
            </a:p>
          </p:txBody>
        </p:sp>
      </p:grpSp>
      <p:sp>
        <p:nvSpPr>
          <p:cNvPr name="AutoShape 16" id="16"/>
          <p:cNvSpPr/>
          <p:nvPr/>
        </p:nvSpPr>
        <p:spPr>
          <a:xfrm>
            <a:off x="12214715" y="4399501"/>
            <a:ext cx="1586999" cy="0"/>
          </a:xfrm>
          <a:prstGeom prst="line">
            <a:avLst/>
          </a:prstGeom>
          <a:ln cap="flat" w="38100">
            <a:solidFill>
              <a:srgbClr val="F4F4F4"/>
            </a:solidFill>
            <a:prstDash val="solid"/>
            <a:headEnd type="none" len="sm" w="sm"/>
            <a:tailEnd type="none" len="sm" w="sm"/>
          </a:ln>
        </p:spPr>
      </p:sp>
      <p:sp>
        <p:nvSpPr>
          <p:cNvPr name="Freeform 17" id="17"/>
          <p:cNvSpPr/>
          <p:nvPr/>
        </p:nvSpPr>
        <p:spPr>
          <a:xfrm flipH="false" flipV="false" rot="0">
            <a:off x="13801714" y="3133718"/>
            <a:ext cx="2531565" cy="2531565"/>
          </a:xfrm>
          <a:custGeom>
            <a:avLst/>
            <a:gdLst/>
            <a:ahLst/>
            <a:cxnLst/>
            <a:rect r="r" b="b" t="t" l="l"/>
            <a:pathLst>
              <a:path h="2531565" w="2531565">
                <a:moveTo>
                  <a:pt x="0" y="0"/>
                </a:moveTo>
                <a:lnTo>
                  <a:pt x="2531565" y="0"/>
                </a:lnTo>
                <a:lnTo>
                  <a:pt x="2531565" y="2531566"/>
                </a:lnTo>
                <a:lnTo>
                  <a:pt x="0" y="2531566"/>
                </a:lnTo>
                <a:lnTo>
                  <a:pt x="0" y="0"/>
                </a:lnTo>
                <a:close/>
              </a:path>
            </a:pathLst>
          </a:custGeom>
          <a:blipFill>
            <a:blip r:embed="rId2">
              <a:alphaModFix amt="36000"/>
              <a:extLst>
                <a:ext uri="{96DAC541-7B7A-43D3-8B79-37D633B846F1}">
                  <asvg:svgBlip xmlns:asvg="http://schemas.microsoft.com/office/drawing/2016/SVG/main" r:embed="rId3"/>
                </a:ext>
              </a:extLst>
            </a:blip>
            <a:stretch>
              <a:fillRect l="0" t="0" r="0" b="0"/>
            </a:stretch>
          </a:blipFill>
        </p:spPr>
      </p:sp>
      <p:grpSp>
        <p:nvGrpSpPr>
          <p:cNvPr name="Group 18" id="18"/>
          <p:cNvGrpSpPr/>
          <p:nvPr/>
        </p:nvGrpSpPr>
        <p:grpSpPr>
          <a:xfrm rot="0">
            <a:off x="14027404" y="3359408"/>
            <a:ext cx="2080186" cy="2080186"/>
            <a:chOff x="0" y="0"/>
            <a:chExt cx="812800" cy="812800"/>
          </a:xfrm>
        </p:grpSpPr>
        <p:sp>
          <p:nvSpPr>
            <p:cNvPr name="Freeform 19" id="19"/>
            <p:cNvSpPr/>
            <p:nvPr/>
          </p:nvSpPr>
          <p:spPr>
            <a:xfrm flipH="false" flipV="false" rot="0">
              <a:off x="47130" y="47130"/>
              <a:ext cx="718541" cy="718541"/>
            </a:xfrm>
            <a:custGeom>
              <a:avLst/>
              <a:gdLst/>
              <a:ahLst/>
              <a:cxnLst/>
              <a:rect r="r" b="b" t="t" l="l"/>
              <a:pathLst>
                <a:path h="718541" w="718541">
                  <a:moveTo>
                    <a:pt x="464537" y="58137"/>
                  </a:moveTo>
                  <a:lnTo>
                    <a:pt x="660403" y="254003"/>
                  </a:lnTo>
                  <a:cubicBezTo>
                    <a:pt x="718540" y="312140"/>
                    <a:pt x="718540" y="406400"/>
                    <a:pt x="660403" y="464537"/>
                  </a:cubicBezTo>
                  <a:lnTo>
                    <a:pt x="464537" y="660403"/>
                  </a:lnTo>
                  <a:cubicBezTo>
                    <a:pt x="406400" y="718540"/>
                    <a:pt x="312140" y="718540"/>
                    <a:pt x="254003" y="660403"/>
                  </a:cubicBezTo>
                  <a:lnTo>
                    <a:pt x="58137" y="464537"/>
                  </a:lnTo>
                  <a:cubicBezTo>
                    <a:pt x="0" y="406400"/>
                    <a:pt x="0" y="312140"/>
                    <a:pt x="58137" y="254003"/>
                  </a:cubicBezTo>
                  <a:lnTo>
                    <a:pt x="254003" y="58137"/>
                  </a:lnTo>
                  <a:cubicBezTo>
                    <a:pt x="312140" y="0"/>
                    <a:pt x="406400" y="0"/>
                    <a:pt x="464537" y="58137"/>
                  </a:cubicBezTo>
                  <a:close/>
                </a:path>
              </a:pathLst>
            </a:custGeom>
            <a:solidFill>
              <a:srgbClr val="153969"/>
            </a:solidFill>
          </p:spPr>
        </p:sp>
        <p:sp>
          <p:nvSpPr>
            <p:cNvPr name="TextBox 20" id="20"/>
            <p:cNvSpPr txBox="true"/>
            <p:nvPr/>
          </p:nvSpPr>
          <p:spPr>
            <a:xfrm>
              <a:off x="139700" y="73025"/>
              <a:ext cx="533400" cy="600075"/>
            </a:xfrm>
            <a:prstGeom prst="rect">
              <a:avLst/>
            </a:prstGeom>
          </p:spPr>
          <p:txBody>
            <a:bodyPr anchor="ctr" rtlCol="false" tIns="50800" lIns="50800" bIns="50800" rIns="50800"/>
            <a:lstStyle/>
            <a:p>
              <a:pPr algn="ctr">
                <a:lnSpc>
                  <a:spcPts val="4199"/>
                </a:lnSpc>
              </a:pPr>
              <a:r>
                <a:rPr lang="en-US" sz="2999" b="true">
                  <a:solidFill>
                    <a:srgbClr val="FFFFFF"/>
                  </a:solidFill>
                  <a:latin typeface="Klein Bold"/>
                  <a:ea typeface="Klein Bold"/>
                  <a:cs typeface="Klein Bold"/>
                  <a:sym typeface="Klein Bold"/>
                </a:rPr>
                <a:t>3:00</a:t>
              </a:r>
            </a:p>
            <a:p>
              <a:pPr algn="ctr">
                <a:lnSpc>
                  <a:spcPts val="4199"/>
                </a:lnSpc>
              </a:pPr>
              <a:r>
                <a:rPr lang="en-US" b="true" sz="2999">
                  <a:solidFill>
                    <a:srgbClr val="FFFFFF"/>
                  </a:solidFill>
                  <a:latin typeface="Klein Bold"/>
                  <a:ea typeface="Klein Bold"/>
                  <a:cs typeface="Klein Bold"/>
                  <a:sym typeface="Klein Bold"/>
                </a:rPr>
                <a:t>am</a:t>
              </a:r>
            </a:p>
          </p:txBody>
        </p:sp>
      </p:grpSp>
      <p:sp>
        <p:nvSpPr>
          <p:cNvPr name="Freeform 21" id="21"/>
          <p:cNvSpPr/>
          <p:nvPr/>
        </p:nvSpPr>
        <p:spPr>
          <a:xfrm flipH="false" flipV="false" rot="0">
            <a:off x="3305125" y="9116394"/>
            <a:ext cx="11677750" cy="938151"/>
          </a:xfrm>
          <a:custGeom>
            <a:avLst/>
            <a:gdLst/>
            <a:ahLst/>
            <a:cxnLst/>
            <a:rect r="r" b="b" t="t" l="l"/>
            <a:pathLst>
              <a:path h="938151" w="11677750">
                <a:moveTo>
                  <a:pt x="0" y="0"/>
                </a:moveTo>
                <a:lnTo>
                  <a:pt x="11677750" y="0"/>
                </a:lnTo>
                <a:lnTo>
                  <a:pt x="11677750" y="938151"/>
                </a:lnTo>
                <a:lnTo>
                  <a:pt x="0" y="938151"/>
                </a:lnTo>
                <a:lnTo>
                  <a:pt x="0" y="0"/>
                </a:lnTo>
                <a:close/>
              </a:path>
            </a:pathLst>
          </a:custGeom>
          <a:blipFill>
            <a:blip r:embed="rId4"/>
            <a:stretch>
              <a:fillRect l="0" t="0" r="0" b="0"/>
            </a:stretch>
          </a:blipFill>
        </p:spPr>
      </p:sp>
      <p:grpSp>
        <p:nvGrpSpPr>
          <p:cNvPr name="Group 22" id="22"/>
          <p:cNvGrpSpPr/>
          <p:nvPr/>
        </p:nvGrpSpPr>
        <p:grpSpPr>
          <a:xfrm rot="0">
            <a:off x="2486702" y="810866"/>
            <a:ext cx="13049553" cy="1789453"/>
            <a:chOff x="0" y="0"/>
            <a:chExt cx="17399404" cy="2385937"/>
          </a:xfrm>
        </p:grpSpPr>
        <p:sp>
          <p:nvSpPr>
            <p:cNvPr name="TextBox 23" id="23"/>
            <p:cNvSpPr txBox="true"/>
            <p:nvPr/>
          </p:nvSpPr>
          <p:spPr>
            <a:xfrm rot="0">
              <a:off x="0" y="-76200"/>
              <a:ext cx="17399404" cy="1494367"/>
            </a:xfrm>
            <a:prstGeom prst="rect">
              <a:avLst/>
            </a:prstGeom>
          </p:spPr>
          <p:txBody>
            <a:bodyPr anchor="t" rtlCol="false" tIns="0" lIns="0" bIns="0" rIns="0">
              <a:spAutoFit/>
            </a:bodyPr>
            <a:lstStyle/>
            <a:p>
              <a:pPr algn="ctr">
                <a:lnSpc>
                  <a:spcPts val="9099"/>
                </a:lnSpc>
              </a:pPr>
              <a:r>
                <a:rPr lang="en-US" b="true" sz="6999">
                  <a:solidFill>
                    <a:srgbClr val="2A2E3A"/>
                  </a:solidFill>
                  <a:latin typeface="Klein Bold"/>
                  <a:ea typeface="Klein Bold"/>
                  <a:cs typeface="Klein Bold"/>
                  <a:sym typeface="Klein Bold"/>
                </a:rPr>
                <a:t>Our </a:t>
              </a:r>
              <a:r>
                <a:rPr lang="en-US" b="true" sz="6999">
                  <a:solidFill>
                    <a:srgbClr val="718BAB"/>
                  </a:solidFill>
                  <a:latin typeface="Klein Bold"/>
                  <a:ea typeface="Klein Bold"/>
                  <a:cs typeface="Klein Bold"/>
                  <a:sym typeface="Klein Bold"/>
                </a:rPr>
                <a:t>Milestones</a:t>
              </a:r>
            </a:p>
          </p:txBody>
        </p:sp>
        <p:sp>
          <p:nvSpPr>
            <p:cNvPr name="TextBox 24" id="24"/>
            <p:cNvSpPr txBox="true"/>
            <p:nvPr/>
          </p:nvSpPr>
          <p:spPr>
            <a:xfrm rot="0">
              <a:off x="845432" y="1678335"/>
              <a:ext cx="15708540" cy="707602"/>
            </a:xfrm>
            <a:prstGeom prst="rect">
              <a:avLst/>
            </a:prstGeom>
          </p:spPr>
          <p:txBody>
            <a:bodyPr anchor="t" rtlCol="false" tIns="0" lIns="0" bIns="0" rIns="0">
              <a:spAutoFit/>
            </a:bodyPr>
            <a:lstStyle/>
            <a:p>
              <a:pPr algn="ctr">
                <a:lnSpc>
                  <a:spcPts val="4479"/>
                </a:lnSpc>
              </a:pPr>
            </a:p>
          </p:txBody>
        </p:sp>
      </p:grpSp>
      <p:sp>
        <p:nvSpPr>
          <p:cNvPr name="TextBox 25" id="25"/>
          <p:cNvSpPr txBox="true"/>
          <p:nvPr/>
        </p:nvSpPr>
        <p:spPr>
          <a:xfrm rot="0">
            <a:off x="774350" y="5904785"/>
            <a:ext cx="3874907" cy="2286635"/>
          </a:xfrm>
          <a:prstGeom prst="rect">
            <a:avLst/>
          </a:prstGeom>
        </p:spPr>
        <p:txBody>
          <a:bodyPr anchor="t" rtlCol="false" tIns="0" lIns="0" bIns="0" rIns="0">
            <a:spAutoFit/>
          </a:bodyPr>
          <a:lstStyle/>
          <a:p>
            <a:pPr algn="ctr">
              <a:lnSpc>
                <a:spcPts val="3639"/>
              </a:lnSpc>
            </a:pPr>
            <a:r>
              <a:rPr lang="en-US" sz="2599">
                <a:solidFill>
                  <a:srgbClr val="2A2E3A"/>
                </a:solidFill>
                <a:latin typeface="Helios"/>
                <a:ea typeface="Helios"/>
                <a:cs typeface="Helios"/>
                <a:sym typeface="Helios"/>
              </a:rPr>
              <a:t>Project Initiation and Planning</a:t>
            </a:r>
          </a:p>
          <a:p>
            <a:pPr algn="ctr" marL="0" indent="0" lvl="0">
              <a:lnSpc>
                <a:spcPts val="3639"/>
              </a:lnSpc>
              <a:spcBef>
                <a:spcPct val="0"/>
              </a:spcBef>
            </a:pPr>
            <a:r>
              <a:rPr lang="en-US" sz="2599">
                <a:solidFill>
                  <a:srgbClr val="2A2E3A"/>
                </a:solidFill>
                <a:latin typeface="Helios"/>
                <a:ea typeface="Helios"/>
                <a:cs typeface="Helios"/>
                <a:sym typeface="Helios"/>
              </a:rPr>
              <a:t>Define goals, research tools, and plan the project.</a:t>
            </a:r>
          </a:p>
        </p:txBody>
      </p:sp>
      <p:sp>
        <p:nvSpPr>
          <p:cNvPr name="TextBox 26" id="26"/>
          <p:cNvSpPr txBox="true"/>
          <p:nvPr/>
        </p:nvSpPr>
        <p:spPr>
          <a:xfrm rot="0">
            <a:off x="4892915" y="5904785"/>
            <a:ext cx="3874907" cy="1829435"/>
          </a:xfrm>
          <a:prstGeom prst="rect">
            <a:avLst/>
          </a:prstGeom>
        </p:spPr>
        <p:txBody>
          <a:bodyPr anchor="t" rtlCol="false" tIns="0" lIns="0" bIns="0" rIns="0">
            <a:spAutoFit/>
          </a:bodyPr>
          <a:lstStyle/>
          <a:p>
            <a:pPr algn="ctr">
              <a:lnSpc>
                <a:spcPts val="3639"/>
              </a:lnSpc>
            </a:pPr>
            <a:r>
              <a:rPr lang="en-US" sz="2599">
                <a:solidFill>
                  <a:srgbClr val="2A2E3A"/>
                </a:solidFill>
                <a:latin typeface="Helios"/>
                <a:ea typeface="Helios"/>
                <a:cs typeface="Helios"/>
                <a:sym typeface="Helios"/>
              </a:rPr>
              <a:t>Data Collection and Preparation</a:t>
            </a:r>
          </a:p>
          <a:p>
            <a:pPr algn="ctr" marL="0" indent="0" lvl="0">
              <a:lnSpc>
                <a:spcPts val="3639"/>
              </a:lnSpc>
              <a:spcBef>
                <a:spcPct val="0"/>
              </a:spcBef>
            </a:pPr>
            <a:r>
              <a:rPr lang="en-US" sz="2599">
                <a:solidFill>
                  <a:srgbClr val="2A2E3A"/>
                </a:solidFill>
                <a:latin typeface="Helios"/>
                <a:ea typeface="Helios"/>
                <a:cs typeface="Helios"/>
                <a:sym typeface="Helios"/>
              </a:rPr>
              <a:t>Collect, annotate, and preprocess the dataset.</a:t>
            </a:r>
          </a:p>
        </p:txBody>
      </p:sp>
      <p:sp>
        <p:nvSpPr>
          <p:cNvPr name="TextBox 27" id="27"/>
          <p:cNvSpPr txBox="true"/>
          <p:nvPr/>
        </p:nvSpPr>
        <p:spPr>
          <a:xfrm rot="0">
            <a:off x="9011479" y="5904785"/>
            <a:ext cx="3874907" cy="1829435"/>
          </a:xfrm>
          <a:prstGeom prst="rect">
            <a:avLst/>
          </a:prstGeom>
        </p:spPr>
        <p:txBody>
          <a:bodyPr anchor="t" rtlCol="false" tIns="0" lIns="0" bIns="0" rIns="0">
            <a:spAutoFit/>
          </a:bodyPr>
          <a:lstStyle/>
          <a:p>
            <a:pPr algn="ctr">
              <a:lnSpc>
                <a:spcPts val="3639"/>
              </a:lnSpc>
            </a:pPr>
            <a:r>
              <a:rPr lang="en-US" sz="2599">
                <a:solidFill>
                  <a:srgbClr val="2A2E3A"/>
                </a:solidFill>
                <a:latin typeface="Helios"/>
                <a:ea typeface="Helios"/>
                <a:cs typeface="Helios"/>
                <a:sym typeface="Helios"/>
              </a:rPr>
              <a:t>Model Development and Training</a:t>
            </a:r>
          </a:p>
          <a:p>
            <a:pPr algn="ctr" marL="0" indent="0" lvl="0">
              <a:lnSpc>
                <a:spcPts val="3639"/>
              </a:lnSpc>
              <a:spcBef>
                <a:spcPct val="0"/>
              </a:spcBef>
            </a:pPr>
            <a:r>
              <a:rPr lang="en-US" sz="2599">
                <a:solidFill>
                  <a:srgbClr val="2A2E3A"/>
                </a:solidFill>
                <a:latin typeface="Helios"/>
                <a:ea typeface="Helios"/>
                <a:cs typeface="Helios"/>
                <a:sym typeface="Helios"/>
              </a:rPr>
              <a:t>Select, configure, train, and evaluate the model</a:t>
            </a:r>
          </a:p>
        </p:txBody>
      </p:sp>
      <p:sp>
        <p:nvSpPr>
          <p:cNvPr name="TextBox 28" id="28"/>
          <p:cNvSpPr txBox="true"/>
          <p:nvPr/>
        </p:nvSpPr>
        <p:spPr>
          <a:xfrm rot="0">
            <a:off x="13130043" y="5904785"/>
            <a:ext cx="3874907" cy="2286635"/>
          </a:xfrm>
          <a:prstGeom prst="rect">
            <a:avLst/>
          </a:prstGeom>
        </p:spPr>
        <p:txBody>
          <a:bodyPr anchor="t" rtlCol="false" tIns="0" lIns="0" bIns="0" rIns="0">
            <a:spAutoFit/>
          </a:bodyPr>
          <a:lstStyle/>
          <a:p>
            <a:pPr algn="ctr">
              <a:lnSpc>
                <a:spcPts val="3639"/>
              </a:lnSpc>
            </a:pPr>
            <a:r>
              <a:rPr lang="en-US" sz="2599">
                <a:solidFill>
                  <a:srgbClr val="2A2E3A"/>
                </a:solidFill>
                <a:latin typeface="Helios"/>
                <a:ea typeface="Helios"/>
                <a:cs typeface="Helios"/>
                <a:sym typeface="Helios"/>
              </a:rPr>
              <a:t> Model Optimization and Testing</a:t>
            </a:r>
          </a:p>
          <a:p>
            <a:pPr algn="ctr" marL="0" indent="0" lvl="0">
              <a:lnSpc>
                <a:spcPts val="3639"/>
              </a:lnSpc>
              <a:spcBef>
                <a:spcPct val="0"/>
              </a:spcBef>
            </a:pPr>
            <a:r>
              <a:rPr lang="en-US" sz="2599">
                <a:solidFill>
                  <a:srgbClr val="2A2E3A"/>
                </a:solidFill>
                <a:latin typeface="Helios"/>
                <a:ea typeface="Helios"/>
                <a:cs typeface="Helios"/>
                <a:sym typeface="Helios"/>
              </a:rPr>
              <a:t>Optimize and test the model in real-world scenarios.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514785" y="2965914"/>
            <a:ext cx="2626056" cy="2626056"/>
          </a:xfrm>
          <a:custGeom>
            <a:avLst/>
            <a:gdLst/>
            <a:ahLst/>
            <a:cxnLst/>
            <a:rect r="r" b="b" t="t" l="l"/>
            <a:pathLst>
              <a:path h="2626056" w="2626056">
                <a:moveTo>
                  <a:pt x="0" y="0"/>
                </a:moveTo>
                <a:lnTo>
                  <a:pt x="2626056" y="0"/>
                </a:lnTo>
                <a:lnTo>
                  <a:pt x="2626056" y="2626056"/>
                </a:lnTo>
                <a:lnTo>
                  <a:pt x="0" y="2626056"/>
                </a:lnTo>
                <a:lnTo>
                  <a:pt x="0" y="0"/>
                </a:lnTo>
                <a:close/>
              </a:path>
            </a:pathLst>
          </a:custGeom>
          <a:blipFill>
            <a:blip r:embed="rId2">
              <a:alphaModFix amt="36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4787720" y="3191603"/>
            <a:ext cx="2080186" cy="2080186"/>
            <a:chOff x="0" y="0"/>
            <a:chExt cx="812800" cy="812800"/>
          </a:xfrm>
        </p:grpSpPr>
        <p:sp>
          <p:nvSpPr>
            <p:cNvPr name="Freeform 4" id="4"/>
            <p:cNvSpPr/>
            <p:nvPr/>
          </p:nvSpPr>
          <p:spPr>
            <a:xfrm flipH="false" flipV="false" rot="0">
              <a:off x="47130" y="47130"/>
              <a:ext cx="718541" cy="718541"/>
            </a:xfrm>
            <a:custGeom>
              <a:avLst/>
              <a:gdLst/>
              <a:ahLst/>
              <a:cxnLst/>
              <a:rect r="r" b="b" t="t" l="l"/>
              <a:pathLst>
                <a:path h="718541" w="718541">
                  <a:moveTo>
                    <a:pt x="464537" y="58137"/>
                  </a:moveTo>
                  <a:lnTo>
                    <a:pt x="660403" y="254003"/>
                  </a:lnTo>
                  <a:cubicBezTo>
                    <a:pt x="718540" y="312140"/>
                    <a:pt x="718540" y="406400"/>
                    <a:pt x="660403" y="464537"/>
                  </a:cubicBezTo>
                  <a:lnTo>
                    <a:pt x="464537" y="660403"/>
                  </a:lnTo>
                  <a:cubicBezTo>
                    <a:pt x="406400" y="718540"/>
                    <a:pt x="312140" y="718540"/>
                    <a:pt x="254003" y="660403"/>
                  </a:cubicBezTo>
                  <a:lnTo>
                    <a:pt x="58137" y="464537"/>
                  </a:lnTo>
                  <a:cubicBezTo>
                    <a:pt x="0" y="406400"/>
                    <a:pt x="0" y="312140"/>
                    <a:pt x="58137" y="254003"/>
                  </a:cubicBezTo>
                  <a:lnTo>
                    <a:pt x="254003" y="58137"/>
                  </a:lnTo>
                  <a:cubicBezTo>
                    <a:pt x="312140" y="0"/>
                    <a:pt x="406400" y="0"/>
                    <a:pt x="464537" y="58137"/>
                  </a:cubicBezTo>
                  <a:close/>
                </a:path>
              </a:pathLst>
            </a:custGeom>
            <a:solidFill>
              <a:srgbClr val="153969"/>
            </a:solidFill>
          </p:spPr>
        </p:sp>
        <p:sp>
          <p:nvSpPr>
            <p:cNvPr name="TextBox 5" id="5"/>
            <p:cNvSpPr txBox="true"/>
            <p:nvPr/>
          </p:nvSpPr>
          <p:spPr>
            <a:xfrm>
              <a:off x="139700" y="73025"/>
              <a:ext cx="533400" cy="600075"/>
            </a:xfrm>
            <a:prstGeom prst="rect">
              <a:avLst/>
            </a:prstGeom>
          </p:spPr>
          <p:txBody>
            <a:bodyPr anchor="ctr" rtlCol="false" tIns="50800" lIns="50800" bIns="50800" rIns="50800"/>
            <a:lstStyle/>
            <a:p>
              <a:pPr algn="ctr">
                <a:lnSpc>
                  <a:spcPts val="4199"/>
                </a:lnSpc>
              </a:pPr>
              <a:r>
                <a:rPr lang="en-US" sz="2999" b="true">
                  <a:solidFill>
                    <a:srgbClr val="FFFFFF"/>
                  </a:solidFill>
                  <a:latin typeface="Klein Bold"/>
                  <a:ea typeface="Klein Bold"/>
                  <a:cs typeface="Klein Bold"/>
                  <a:sym typeface="Klein Bold"/>
                </a:rPr>
                <a:t>5:00 </a:t>
              </a:r>
            </a:p>
            <a:p>
              <a:pPr algn="ctr">
                <a:lnSpc>
                  <a:spcPts val="4199"/>
                </a:lnSpc>
              </a:pPr>
              <a:r>
                <a:rPr lang="en-US" b="true" sz="2999">
                  <a:solidFill>
                    <a:srgbClr val="FFFFFF"/>
                  </a:solidFill>
                  <a:latin typeface="Klein Bold"/>
                  <a:ea typeface="Klein Bold"/>
                  <a:cs typeface="Klein Bold"/>
                  <a:sym typeface="Klein Bold"/>
                </a:rPr>
                <a:t>am</a:t>
              </a:r>
            </a:p>
          </p:txBody>
        </p:sp>
      </p:grpSp>
      <p:sp>
        <p:nvSpPr>
          <p:cNvPr name="AutoShape 6" id="6"/>
          <p:cNvSpPr/>
          <p:nvPr/>
        </p:nvSpPr>
        <p:spPr>
          <a:xfrm flipV="true">
            <a:off x="7140841" y="4231696"/>
            <a:ext cx="4428820" cy="47245"/>
          </a:xfrm>
          <a:prstGeom prst="line">
            <a:avLst/>
          </a:prstGeom>
          <a:ln cap="flat" w="38100">
            <a:solidFill>
              <a:srgbClr val="F4F4F4"/>
            </a:solidFill>
            <a:prstDash val="solid"/>
            <a:headEnd type="none" len="sm" w="sm"/>
            <a:tailEnd type="none" len="sm" w="sm"/>
          </a:ln>
        </p:spPr>
      </p:sp>
      <p:sp>
        <p:nvSpPr>
          <p:cNvPr name="Freeform 7" id="7"/>
          <p:cNvSpPr/>
          <p:nvPr/>
        </p:nvSpPr>
        <p:spPr>
          <a:xfrm flipH="false" flipV="false" rot="0">
            <a:off x="11186156" y="2965914"/>
            <a:ext cx="2531565" cy="2531565"/>
          </a:xfrm>
          <a:custGeom>
            <a:avLst/>
            <a:gdLst/>
            <a:ahLst/>
            <a:cxnLst/>
            <a:rect r="r" b="b" t="t" l="l"/>
            <a:pathLst>
              <a:path h="2531565" w="2531565">
                <a:moveTo>
                  <a:pt x="0" y="0"/>
                </a:moveTo>
                <a:lnTo>
                  <a:pt x="2531565" y="0"/>
                </a:lnTo>
                <a:lnTo>
                  <a:pt x="2531565" y="2531565"/>
                </a:lnTo>
                <a:lnTo>
                  <a:pt x="0" y="2531565"/>
                </a:lnTo>
                <a:lnTo>
                  <a:pt x="0" y="0"/>
                </a:lnTo>
                <a:close/>
              </a:path>
            </a:pathLst>
          </a:custGeom>
          <a:blipFill>
            <a:blip r:embed="rId2">
              <a:alphaModFix amt="36000"/>
              <a:extLst>
                <a:ext uri="{96DAC541-7B7A-43D3-8B79-37D633B846F1}">
                  <asvg:svgBlip xmlns:asvg="http://schemas.microsoft.com/office/drawing/2016/SVG/main" r:embed="rId3"/>
                </a:ext>
              </a:extLst>
            </a:blip>
            <a:stretch>
              <a:fillRect l="0" t="0" r="0" b="0"/>
            </a:stretch>
          </a:blipFill>
        </p:spPr>
      </p:sp>
      <p:grpSp>
        <p:nvGrpSpPr>
          <p:cNvPr name="Group 8" id="8"/>
          <p:cNvGrpSpPr/>
          <p:nvPr/>
        </p:nvGrpSpPr>
        <p:grpSpPr>
          <a:xfrm rot="0">
            <a:off x="11411846" y="3191603"/>
            <a:ext cx="2080186" cy="2080186"/>
            <a:chOff x="0" y="0"/>
            <a:chExt cx="812800" cy="812800"/>
          </a:xfrm>
        </p:grpSpPr>
        <p:sp>
          <p:nvSpPr>
            <p:cNvPr name="Freeform 9" id="9"/>
            <p:cNvSpPr/>
            <p:nvPr/>
          </p:nvSpPr>
          <p:spPr>
            <a:xfrm flipH="false" flipV="false" rot="0">
              <a:off x="47130" y="47130"/>
              <a:ext cx="718541" cy="718541"/>
            </a:xfrm>
            <a:custGeom>
              <a:avLst/>
              <a:gdLst/>
              <a:ahLst/>
              <a:cxnLst/>
              <a:rect r="r" b="b" t="t" l="l"/>
              <a:pathLst>
                <a:path h="718541" w="718541">
                  <a:moveTo>
                    <a:pt x="464537" y="58137"/>
                  </a:moveTo>
                  <a:lnTo>
                    <a:pt x="660403" y="254003"/>
                  </a:lnTo>
                  <a:cubicBezTo>
                    <a:pt x="718540" y="312140"/>
                    <a:pt x="718540" y="406400"/>
                    <a:pt x="660403" y="464537"/>
                  </a:cubicBezTo>
                  <a:lnTo>
                    <a:pt x="464537" y="660403"/>
                  </a:lnTo>
                  <a:cubicBezTo>
                    <a:pt x="406400" y="718540"/>
                    <a:pt x="312140" y="718540"/>
                    <a:pt x="254003" y="660403"/>
                  </a:cubicBezTo>
                  <a:lnTo>
                    <a:pt x="58137" y="464537"/>
                  </a:lnTo>
                  <a:cubicBezTo>
                    <a:pt x="0" y="406400"/>
                    <a:pt x="0" y="312140"/>
                    <a:pt x="58137" y="254003"/>
                  </a:cubicBezTo>
                  <a:lnTo>
                    <a:pt x="254003" y="58137"/>
                  </a:lnTo>
                  <a:cubicBezTo>
                    <a:pt x="312140" y="0"/>
                    <a:pt x="406400" y="0"/>
                    <a:pt x="464537" y="58137"/>
                  </a:cubicBezTo>
                  <a:close/>
                </a:path>
              </a:pathLst>
            </a:custGeom>
            <a:solidFill>
              <a:srgbClr val="153969"/>
            </a:solidFill>
          </p:spPr>
        </p:sp>
        <p:sp>
          <p:nvSpPr>
            <p:cNvPr name="TextBox 10" id="10"/>
            <p:cNvSpPr txBox="true"/>
            <p:nvPr/>
          </p:nvSpPr>
          <p:spPr>
            <a:xfrm>
              <a:off x="139700" y="92075"/>
              <a:ext cx="533400" cy="581025"/>
            </a:xfrm>
            <a:prstGeom prst="rect">
              <a:avLst/>
            </a:prstGeom>
          </p:spPr>
          <p:txBody>
            <a:bodyPr anchor="ctr" rtlCol="false" tIns="50800" lIns="50800" bIns="50800" rIns="50800"/>
            <a:lstStyle/>
            <a:p>
              <a:pPr algn="ctr">
                <a:lnSpc>
                  <a:spcPts val="3079"/>
                </a:lnSpc>
              </a:pPr>
              <a:r>
                <a:rPr lang="en-US" sz="2199" b="true">
                  <a:solidFill>
                    <a:srgbClr val="FFFFFF"/>
                  </a:solidFill>
                  <a:latin typeface="Klein Bold"/>
                  <a:ea typeface="Klein Bold"/>
                  <a:cs typeface="Klein Bold"/>
                  <a:sym typeface="Klein Bold"/>
                </a:rPr>
                <a:t>7:00-1:00</a:t>
              </a:r>
            </a:p>
            <a:p>
              <a:pPr algn="ctr">
                <a:lnSpc>
                  <a:spcPts val="3079"/>
                </a:lnSpc>
              </a:pPr>
              <a:r>
                <a:rPr lang="en-US" b="true" sz="2199">
                  <a:solidFill>
                    <a:srgbClr val="FFFFFF"/>
                  </a:solidFill>
                  <a:latin typeface="Klein Bold"/>
                  <a:ea typeface="Klein Bold"/>
                  <a:cs typeface="Klein Bold"/>
                  <a:sym typeface="Klein Bold"/>
                </a:rPr>
                <a:t>pm</a:t>
              </a:r>
            </a:p>
          </p:txBody>
        </p:sp>
      </p:grpSp>
      <p:sp>
        <p:nvSpPr>
          <p:cNvPr name="Freeform 11" id="11"/>
          <p:cNvSpPr/>
          <p:nvPr/>
        </p:nvSpPr>
        <p:spPr>
          <a:xfrm flipH="false" flipV="false" rot="0">
            <a:off x="3305125" y="9116394"/>
            <a:ext cx="11677750" cy="938151"/>
          </a:xfrm>
          <a:custGeom>
            <a:avLst/>
            <a:gdLst/>
            <a:ahLst/>
            <a:cxnLst/>
            <a:rect r="r" b="b" t="t" l="l"/>
            <a:pathLst>
              <a:path h="938151" w="11677750">
                <a:moveTo>
                  <a:pt x="0" y="0"/>
                </a:moveTo>
                <a:lnTo>
                  <a:pt x="11677750" y="0"/>
                </a:lnTo>
                <a:lnTo>
                  <a:pt x="11677750" y="938151"/>
                </a:lnTo>
                <a:lnTo>
                  <a:pt x="0" y="938151"/>
                </a:lnTo>
                <a:lnTo>
                  <a:pt x="0" y="0"/>
                </a:lnTo>
                <a:close/>
              </a:path>
            </a:pathLst>
          </a:custGeom>
          <a:blipFill>
            <a:blip r:embed="rId4"/>
            <a:stretch>
              <a:fillRect l="0" t="0" r="0" b="0"/>
            </a:stretch>
          </a:blipFill>
        </p:spPr>
      </p:sp>
      <p:grpSp>
        <p:nvGrpSpPr>
          <p:cNvPr name="Group 12" id="12"/>
          <p:cNvGrpSpPr/>
          <p:nvPr/>
        </p:nvGrpSpPr>
        <p:grpSpPr>
          <a:xfrm rot="0">
            <a:off x="2288875" y="785936"/>
            <a:ext cx="13049553" cy="1789453"/>
            <a:chOff x="0" y="0"/>
            <a:chExt cx="17399404" cy="2385937"/>
          </a:xfrm>
        </p:grpSpPr>
        <p:sp>
          <p:nvSpPr>
            <p:cNvPr name="TextBox 13" id="13"/>
            <p:cNvSpPr txBox="true"/>
            <p:nvPr/>
          </p:nvSpPr>
          <p:spPr>
            <a:xfrm rot="0">
              <a:off x="0" y="-76200"/>
              <a:ext cx="17399404" cy="1494367"/>
            </a:xfrm>
            <a:prstGeom prst="rect">
              <a:avLst/>
            </a:prstGeom>
          </p:spPr>
          <p:txBody>
            <a:bodyPr anchor="t" rtlCol="false" tIns="0" lIns="0" bIns="0" rIns="0">
              <a:spAutoFit/>
            </a:bodyPr>
            <a:lstStyle/>
            <a:p>
              <a:pPr algn="ctr">
                <a:lnSpc>
                  <a:spcPts val="9099"/>
                </a:lnSpc>
              </a:pPr>
              <a:r>
                <a:rPr lang="en-US" b="true" sz="6999">
                  <a:solidFill>
                    <a:srgbClr val="2A2E3A"/>
                  </a:solidFill>
                  <a:latin typeface="Klein Bold"/>
                  <a:ea typeface="Klein Bold"/>
                  <a:cs typeface="Klein Bold"/>
                  <a:sym typeface="Klein Bold"/>
                </a:rPr>
                <a:t>     </a:t>
              </a:r>
              <a:r>
                <a:rPr lang="en-US" b="true" sz="6999">
                  <a:solidFill>
                    <a:srgbClr val="2A2E3A"/>
                  </a:solidFill>
                  <a:latin typeface="Klein Bold"/>
                  <a:ea typeface="Klein Bold"/>
                  <a:cs typeface="Klein Bold"/>
                  <a:sym typeface="Klein Bold"/>
                </a:rPr>
                <a:t>Our </a:t>
              </a:r>
              <a:r>
                <a:rPr lang="en-US" b="true" sz="6999">
                  <a:solidFill>
                    <a:srgbClr val="718BAB"/>
                  </a:solidFill>
                  <a:latin typeface="Klein Bold"/>
                  <a:ea typeface="Klein Bold"/>
                  <a:cs typeface="Klein Bold"/>
                  <a:sym typeface="Klein Bold"/>
                </a:rPr>
                <a:t>Milestones</a:t>
              </a:r>
            </a:p>
          </p:txBody>
        </p:sp>
        <p:sp>
          <p:nvSpPr>
            <p:cNvPr name="TextBox 14" id="14"/>
            <p:cNvSpPr txBox="true"/>
            <p:nvPr/>
          </p:nvSpPr>
          <p:spPr>
            <a:xfrm rot="0">
              <a:off x="845432" y="1678335"/>
              <a:ext cx="15708540" cy="707602"/>
            </a:xfrm>
            <a:prstGeom prst="rect">
              <a:avLst/>
            </a:prstGeom>
          </p:spPr>
          <p:txBody>
            <a:bodyPr anchor="t" rtlCol="false" tIns="0" lIns="0" bIns="0" rIns="0">
              <a:spAutoFit/>
            </a:bodyPr>
            <a:lstStyle/>
            <a:p>
              <a:pPr algn="ctr">
                <a:lnSpc>
                  <a:spcPts val="4479"/>
                </a:lnSpc>
              </a:pPr>
            </a:p>
          </p:txBody>
        </p:sp>
      </p:grpSp>
      <p:sp>
        <p:nvSpPr>
          <p:cNvPr name="TextBox 15" id="15"/>
          <p:cNvSpPr txBox="true"/>
          <p:nvPr/>
        </p:nvSpPr>
        <p:spPr>
          <a:xfrm rot="0">
            <a:off x="4101605" y="5788837"/>
            <a:ext cx="3874907" cy="2743835"/>
          </a:xfrm>
          <a:prstGeom prst="rect">
            <a:avLst/>
          </a:prstGeom>
        </p:spPr>
        <p:txBody>
          <a:bodyPr anchor="t" rtlCol="false" tIns="0" lIns="0" bIns="0" rIns="0">
            <a:spAutoFit/>
          </a:bodyPr>
          <a:lstStyle/>
          <a:p>
            <a:pPr algn="ctr">
              <a:lnSpc>
                <a:spcPts val="3639"/>
              </a:lnSpc>
            </a:pPr>
            <a:r>
              <a:rPr lang="en-US" sz="2599">
                <a:solidFill>
                  <a:srgbClr val="2A2E3A"/>
                </a:solidFill>
                <a:latin typeface="Helios"/>
                <a:ea typeface="Helios"/>
                <a:cs typeface="Helios"/>
                <a:sym typeface="Helios"/>
              </a:rPr>
              <a:t>Deployment and Integration</a:t>
            </a:r>
          </a:p>
          <a:p>
            <a:pPr algn="ctr">
              <a:lnSpc>
                <a:spcPts val="3639"/>
              </a:lnSpc>
            </a:pPr>
            <a:r>
              <a:rPr lang="en-US" sz="2599">
                <a:solidFill>
                  <a:srgbClr val="2A2E3A"/>
                </a:solidFill>
                <a:latin typeface="Helios"/>
                <a:ea typeface="Helios"/>
                <a:cs typeface="Helios"/>
                <a:sym typeface="Helios"/>
              </a:rPr>
              <a:t>Integrate the model with the application and deploy it</a:t>
            </a:r>
          </a:p>
          <a:p>
            <a:pPr algn="ctr" marL="0" indent="0" lvl="0">
              <a:lnSpc>
                <a:spcPts val="3639"/>
              </a:lnSpc>
              <a:spcBef>
                <a:spcPct val="0"/>
              </a:spcBef>
            </a:pPr>
          </a:p>
        </p:txBody>
      </p:sp>
      <p:sp>
        <p:nvSpPr>
          <p:cNvPr name="TextBox 16" id="16"/>
          <p:cNvSpPr txBox="true"/>
          <p:nvPr/>
        </p:nvSpPr>
        <p:spPr>
          <a:xfrm rot="0">
            <a:off x="10514485" y="5821329"/>
            <a:ext cx="3874907" cy="2286635"/>
          </a:xfrm>
          <a:prstGeom prst="rect">
            <a:avLst/>
          </a:prstGeom>
        </p:spPr>
        <p:txBody>
          <a:bodyPr anchor="t" rtlCol="false" tIns="0" lIns="0" bIns="0" rIns="0">
            <a:spAutoFit/>
          </a:bodyPr>
          <a:lstStyle/>
          <a:p>
            <a:pPr algn="ctr">
              <a:lnSpc>
                <a:spcPts val="3639"/>
              </a:lnSpc>
            </a:pPr>
            <a:r>
              <a:rPr lang="en-US" sz="2599">
                <a:solidFill>
                  <a:srgbClr val="2A2E3A"/>
                </a:solidFill>
                <a:latin typeface="Helios"/>
                <a:ea typeface="Helios"/>
                <a:cs typeface="Helios"/>
                <a:sym typeface="Helios"/>
              </a:rPr>
              <a:t> Monitoring and Maintenance</a:t>
            </a:r>
          </a:p>
          <a:p>
            <a:pPr algn="ctr" marL="0" indent="0" lvl="0">
              <a:lnSpc>
                <a:spcPts val="3639"/>
              </a:lnSpc>
              <a:spcBef>
                <a:spcPct val="0"/>
              </a:spcBef>
            </a:pPr>
            <a:r>
              <a:rPr lang="en-US" sz="2599">
                <a:solidFill>
                  <a:srgbClr val="2A2E3A"/>
                </a:solidFill>
                <a:latin typeface="Helios"/>
                <a:ea typeface="Helios"/>
                <a:cs typeface="Helios"/>
                <a:sym typeface="Helios"/>
              </a:rPr>
              <a:t>Monitor performance, collect feedback, and update the model..</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466927" y="-4280359"/>
            <a:ext cx="10812392" cy="10812392"/>
          </a:xfrm>
          <a:custGeom>
            <a:avLst/>
            <a:gdLst/>
            <a:ahLst/>
            <a:cxnLst/>
            <a:rect r="r" b="b" t="t" l="l"/>
            <a:pathLst>
              <a:path h="10812392" w="10812392">
                <a:moveTo>
                  <a:pt x="0" y="0"/>
                </a:moveTo>
                <a:lnTo>
                  <a:pt x="10812393" y="0"/>
                </a:lnTo>
                <a:lnTo>
                  <a:pt x="10812393" y="10812392"/>
                </a:lnTo>
                <a:lnTo>
                  <a:pt x="0" y="108123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407200" y="4432068"/>
            <a:ext cx="5764383" cy="5764383"/>
          </a:xfrm>
          <a:custGeom>
            <a:avLst/>
            <a:gdLst/>
            <a:ahLst/>
            <a:cxnLst/>
            <a:rect r="r" b="b" t="t" l="l"/>
            <a:pathLst>
              <a:path h="5764383" w="5764383">
                <a:moveTo>
                  <a:pt x="0" y="0"/>
                </a:moveTo>
                <a:lnTo>
                  <a:pt x="5764383" y="0"/>
                </a:lnTo>
                <a:lnTo>
                  <a:pt x="5764383" y="5764383"/>
                </a:lnTo>
                <a:lnTo>
                  <a:pt x="0" y="5764383"/>
                </a:lnTo>
                <a:lnTo>
                  <a:pt x="0" y="0"/>
                </a:lnTo>
                <a:close/>
              </a:path>
            </a:pathLst>
          </a:custGeom>
          <a:blipFill>
            <a:blip r:embed="rId2">
              <a:alphaModFix amt="30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57078" y="7902203"/>
            <a:ext cx="5764383" cy="5764383"/>
          </a:xfrm>
          <a:custGeom>
            <a:avLst/>
            <a:gdLst/>
            <a:ahLst/>
            <a:cxnLst/>
            <a:rect r="r" b="b" t="t" l="l"/>
            <a:pathLst>
              <a:path h="5764383" w="5764383">
                <a:moveTo>
                  <a:pt x="0" y="0"/>
                </a:moveTo>
                <a:lnTo>
                  <a:pt x="5764383" y="0"/>
                </a:lnTo>
                <a:lnTo>
                  <a:pt x="5764383" y="5764382"/>
                </a:lnTo>
                <a:lnTo>
                  <a:pt x="0" y="5764382"/>
                </a:lnTo>
                <a:lnTo>
                  <a:pt x="0" y="0"/>
                </a:lnTo>
                <a:close/>
              </a:path>
            </a:pathLst>
          </a:custGeom>
          <a:blipFill>
            <a:blip r:embed="rId2">
              <a:alphaModFix amt="80000"/>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8607040" y="7115882"/>
            <a:ext cx="7874231" cy="547370"/>
          </a:xfrm>
          <a:prstGeom prst="rect">
            <a:avLst/>
          </a:prstGeom>
        </p:spPr>
        <p:txBody>
          <a:bodyPr anchor="t" rtlCol="false" tIns="0" lIns="0" bIns="0" rIns="0">
            <a:spAutoFit/>
          </a:bodyPr>
          <a:lstStyle/>
          <a:p>
            <a:pPr algn="l">
              <a:lnSpc>
                <a:spcPts val="4479"/>
              </a:lnSpc>
            </a:pPr>
          </a:p>
        </p:txBody>
      </p:sp>
      <p:grpSp>
        <p:nvGrpSpPr>
          <p:cNvPr name="Group 6" id="6"/>
          <p:cNvGrpSpPr/>
          <p:nvPr/>
        </p:nvGrpSpPr>
        <p:grpSpPr>
          <a:xfrm rot="0">
            <a:off x="8804867" y="3119469"/>
            <a:ext cx="8115300" cy="5008939"/>
            <a:chOff x="0" y="0"/>
            <a:chExt cx="10820400" cy="6678585"/>
          </a:xfrm>
        </p:grpSpPr>
        <p:sp>
          <p:nvSpPr>
            <p:cNvPr name="TextBox 7" id="7"/>
            <p:cNvSpPr txBox="true"/>
            <p:nvPr/>
          </p:nvSpPr>
          <p:spPr>
            <a:xfrm rot="0">
              <a:off x="0" y="-19050"/>
              <a:ext cx="10820400" cy="5734050"/>
            </a:xfrm>
            <a:prstGeom prst="rect">
              <a:avLst/>
            </a:prstGeom>
          </p:spPr>
          <p:txBody>
            <a:bodyPr anchor="t" rtlCol="false" tIns="0" lIns="0" bIns="0" rIns="0">
              <a:spAutoFit/>
            </a:bodyPr>
            <a:lstStyle/>
            <a:p>
              <a:pPr algn="l">
                <a:lnSpc>
                  <a:spcPts val="16918"/>
                </a:lnSpc>
              </a:pPr>
              <a:r>
                <a:rPr lang="en-US" sz="14098" b="true">
                  <a:solidFill>
                    <a:srgbClr val="2A2E3A"/>
                  </a:solidFill>
                  <a:latin typeface="Klein Bold"/>
                  <a:ea typeface="Klein Bold"/>
                  <a:cs typeface="Klein Bold"/>
                  <a:sym typeface="Klein Bold"/>
                </a:rPr>
                <a:t>Thank </a:t>
              </a:r>
              <a:r>
                <a:rPr lang="en-US" sz="14098" b="true">
                  <a:solidFill>
                    <a:srgbClr val="718BAB"/>
                  </a:solidFill>
                  <a:latin typeface="Klein Bold"/>
                  <a:ea typeface="Klein Bold"/>
                  <a:cs typeface="Klein Bold"/>
                  <a:sym typeface="Klein Bold"/>
                </a:rPr>
                <a:t>You</a:t>
              </a:r>
            </a:p>
          </p:txBody>
        </p:sp>
        <p:sp>
          <p:nvSpPr>
            <p:cNvPr name="TextBox 8" id="8"/>
            <p:cNvSpPr txBox="true"/>
            <p:nvPr/>
          </p:nvSpPr>
          <p:spPr>
            <a:xfrm rot="0">
              <a:off x="0" y="5970983"/>
              <a:ext cx="10498974" cy="707602"/>
            </a:xfrm>
            <a:prstGeom prst="rect">
              <a:avLst/>
            </a:prstGeom>
          </p:spPr>
          <p:txBody>
            <a:bodyPr anchor="t" rtlCol="false" tIns="0" lIns="0" bIns="0" rIns="0">
              <a:spAutoFit/>
            </a:bodyPr>
            <a:lstStyle/>
            <a:p>
              <a:pPr algn="l">
                <a:lnSpc>
                  <a:spcPts val="447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53969"/>
        </a:solidFill>
      </p:bgPr>
    </p:bg>
    <p:spTree>
      <p:nvGrpSpPr>
        <p:cNvPr id="1" name=""/>
        <p:cNvGrpSpPr/>
        <p:nvPr/>
      </p:nvGrpSpPr>
      <p:grpSpPr>
        <a:xfrm>
          <a:off x="0" y="0"/>
          <a:ext cx="0" cy="0"/>
          <a:chOff x="0" y="0"/>
          <a:chExt cx="0" cy="0"/>
        </a:xfrm>
      </p:grpSpPr>
      <p:grpSp>
        <p:nvGrpSpPr>
          <p:cNvPr name="Group 2" id="2"/>
          <p:cNvGrpSpPr/>
          <p:nvPr/>
        </p:nvGrpSpPr>
        <p:grpSpPr>
          <a:xfrm rot="0">
            <a:off x="9525" y="0"/>
            <a:ext cx="18288000" cy="3773114"/>
            <a:chOff x="0" y="0"/>
            <a:chExt cx="24384000" cy="5030819"/>
          </a:xfrm>
        </p:grpSpPr>
        <p:pic>
          <p:nvPicPr>
            <p:cNvPr name="Picture 3" id="3"/>
            <p:cNvPicPr>
              <a:picLocks noChangeAspect="true"/>
            </p:cNvPicPr>
            <p:nvPr/>
          </p:nvPicPr>
          <p:blipFill>
            <a:blip r:embed="rId2">
              <a:alphaModFix amt="14000"/>
            </a:blip>
            <a:srcRect l="0" t="27933" r="0" b="41099"/>
            <a:stretch>
              <a:fillRect/>
            </a:stretch>
          </p:blipFill>
          <p:spPr>
            <a:xfrm flipH="false" flipV="false">
              <a:off x="0" y="0"/>
              <a:ext cx="24384000" cy="5030819"/>
            </a:xfrm>
            <a:prstGeom prst="rect">
              <a:avLst/>
            </a:prstGeom>
          </p:spPr>
        </p:pic>
      </p:grpSp>
      <p:grpSp>
        <p:nvGrpSpPr>
          <p:cNvPr name="Group 4" id="4"/>
          <p:cNvGrpSpPr/>
          <p:nvPr/>
        </p:nvGrpSpPr>
        <p:grpSpPr>
          <a:xfrm rot="0">
            <a:off x="0" y="3773114"/>
            <a:ext cx="18288000" cy="6513886"/>
            <a:chOff x="0" y="0"/>
            <a:chExt cx="4816593" cy="1715591"/>
          </a:xfrm>
        </p:grpSpPr>
        <p:sp>
          <p:nvSpPr>
            <p:cNvPr name="Freeform 5" id="5"/>
            <p:cNvSpPr/>
            <p:nvPr/>
          </p:nvSpPr>
          <p:spPr>
            <a:xfrm flipH="false" flipV="false" rot="0">
              <a:off x="0" y="0"/>
              <a:ext cx="4816592" cy="1715591"/>
            </a:xfrm>
            <a:custGeom>
              <a:avLst/>
              <a:gdLst/>
              <a:ahLst/>
              <a:cxnLst/>
              <a:rect r="r" b="b" t="t" l="l"/>
              <a:pathLst>
                <a:path h="1715591" w="4816592">
                  <a:moveTo>
                    <a:pt x="0" y="0"/>
                  </a:moveTo>
                  <a:lnTo>
                    <a:pt x="4816592" y="0"/>
                  </a:lnTo>
                  <a:lnTo>
                    <a:pt x="4816592" y="1715591"/>
                  </a:lnTo>
                  <a:lnTo>
                    <a:pt x="0" y="1715591"/>
                  </a:lnTo>
                  <a:close/>
                </a:path>
              </a:pathLst>
            </a:custGeom>
            <a:solidFill>
              <a:srgbClr val="F4F4F4"/>
            </a:solidFill>
          </p:spPr>
        </p:sp>
        <p:sp>
          <p:nvSpPr>
            <p:cNvPr name="TextBox 6" id="6"/>
            <p:cNvSpPr txBox="true"/>
            <p:nvPr/>
          </p:nvSpPr>
          <p:spPr>
            <a:xfrm>
              <a:off x="0" y="-66675"/>
              <a:ext cx="4816593" cy="1782266"/>
            </a:xfrm>
            <a:prstGeom prst="rect">
              <a:avLst/>
            </a:prstGeom>
          </p:spPr>
          <p:txBody>
            <a:bodyPr anchor="ctr" rtlCol="false" tIns="50800" lIns="50800" bIns="50800" rIns="50800"/>
            <a:lstStyle/>
            <a:p>
              <a:pPr algn="ctr">
                <a:lnSpc>
                  <a:spcPts val="3639"/>
                </a:lnSpc>
              </a:pPr>
            </a:p>
          </p:txBody>
        </p:sp>
      </p:grpSp>
      <p:graphicFrame>
        <p:nvGraphicFramePr>
          <p:cNvPr name="Table 7" id="7"/>
          <p:cNvGraphicFramePr>
            <a:graphicFrameLocks noGrp="true"/>
          </p:cNvGraphicFramePr>
          <p:nvPr/>
        </p:nvGraphicFramePr>
        <p:xfrm>
          <a:off x="2035380" y="4645343"/>
          <a:ext cx="6604347" cy="4626750"/>
        </p:xfrm>
        <a:graphic>
          <a:graphicData uri="http://schemas.openxmlformats.org/drawingml/2006/table">
            <a:tbl>
              <a:tblPr/>
              <a:tblGrid>
                <a:gridCol w="5219898"/>
                <a:gridCol w="1384449"/>
              </a:tblGrid>
              <a:tr h="1235850">
                <a:tc>
                  <a:txBody>
                    <a:bodyPr anchor="t" rtlCol="false"/>
                    <a:lstStyle/>
                    <a:p>
                      <a:pPr algn="l">
                        <a:lnSpc>
                          <a:spcPts val="3639"/>
                        </a:lnSpc>
                        <a:defRPr/>
                      </a:pP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0">
                      <a:solidFill>
                        <a:srgbClr val="DBDBDB"/>
                      </a:solidFill>
                      <a:prstDash val="solid"/>
                      <a:round/>
                      <a:headEnd type="none" w="med" len="med"/>
                      <a:tailEnd type="none" w="med" len="med"/>
                    </a:lnT>
                    <a:lnB cmpd="sng" algn="ctr" cap="flat" w="9525">
                      <a:solidFill>
                        <a:srgbClr val="F4F4F4"/>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3</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0">
                      <a:solidFill>
                        <a:srgbClr val="DBDBDB"/>
                      </a:solidFill>
                      <a:prstDash val="solid"/>
                      <a:round/>
                      <a:headEnd type="none" w="med" len="med"/>
                      <a:tailEnd type="none" w="med" len="med"/>
                    </a:lnT>
                    <a:lnB cmpd="sng" algn="ctr" cap="flat" w="9525">
                      <a:solidFill>
                        <a:srgbClr val="F4F4F4"/>
                      </a:solidFill>
                      <a:prstDash val="solid"/>
                      <a:round/>
                      <a:headEnd type="none" w="med" len="med"/>
                      <a:tailEnd type="none" w="med" len="med"/>
                    </a:lnB>
                  </a:tcPr>
                </a:tc>
              </a:tr>
              <a:tr h="847725">
                <a:tc>
                  <a:txBody>
                    <a:bodyPr anchor="t" rtlCol="false"/>
                    <a:lstStyle/>
                    <a:p>
                      <a:pPr algn="l">
                        <a:lnSpc>
                          <a:spcPts val="3639"/>
                        </a:lnSpc>
                        <a:defRPr/>
                      </a:pPr>
                      <a:r>
                        <a:rPr lang="en-US" sz="2599">
                          <a:solidFill>
                            <a:srgbClr val="2A2E3A"/>
                          </a:solidFill>
                          <a:latin typeface="Klein"/>
                          <a:ea typeface="Klein"/>
                          <a:cs typeface="Klein"/>
                          <a:sym typeface="Klein"/>
                        </a:rPr>
                        <a:t>Team Description</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9525">
                      <a:solidFill>
                        <a:srgbClr val="F4F4F4"/>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4</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9525">
                      <a:solidFill>
                        <a:srgbClr val="F4F4F4"/>
                      </a:solidFill>
                      <a:prstDash val="solid"/>
                      <a:round/>
                      <a:headEnd type="none" w="med" len="med"/>
                      <a:tailEnd type="none" w="med" len="med"/>
                    </a:lnB>
                  </a:tcPr>
                </a:tc>
              </a:tr>
              <a:tr h="847725">
                <a:tc>
                  <a:txBody>
                    <a:bodyPr anchor="t" rtlCol="false"/>
                    <a:lstStyle/>
                    <a:p>
                      <a:pPr algn="l">
                        <a:lnSpc>
                          <a:spcPts val="3639"/>
                        </a:lnSpc>
                        <a:defRPr/>
                      </a:pPr>
                      <a:r>
                        <a:rPr lang="en-US" sz="2599">
                          <a:solidFill>
                            <a:srgbClr val="2A2E3A"/>
                          </a:solidFill>
                          <a:latin typeface="Klein"/>
                          <a:ea typeface="Klein"/>
                          <a:cs typeface="Klein"/>
                          <a:sym typeface="Klein"/>
                        </a:rPr>
                        <a:t>What are we solving</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9525">
                      <a:solidFill>
                        <a:srgbClr val="F4F4F4"/>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5</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9525">
                      <a:solidFill>
                        <a:srgbClr val="F4F4F4"/>
                      </a:solidFill>
                      <a:prstDash val="solid"/>
                      <a:round/>
                      <a:headEnd type="none" w="med" len="med"/>
                      <a:tailEnd type="none" w="med" len="med"/>
                    </a:lnB>
                  </a:tcPr>
                </a:tc>
              </a:tr>
              <a:tr h="847725">
                <a:tc>
                  <a:txBody>
                    <a:bodyPr anchor="t" rtlCol="false"/>
                    <a:lstStyle/>
                    <a:p>
                      <a:pPr algn="l">
                        <a:lnSpc>
                          <a:spcPts val="3639"/>
                        </a:lnSpc>
                        <a:defRPr/>
                      </a:pPr>
                      <a:r>
                        <a:rPr lang="en-US" sz="2599">
                          <a:solidFill>
                            <a:srgbClr val="2A2E3A"/>
                          </a:solidFill>
                          <a:latin typeface="Klein"/>
                          <a:ea typeface="Klein"/>
                          <a:cs typeface="Klein"/>
                          <a:sym typeface="Klein"/>
                        </a:rPr>
                        <a:t>Solution</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9525">
                      <a:solidFill>
                        <a:srgbClr val="F4F4F4"/>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6</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9525">
                      <a:solidFill>
                        <a:srgbClr val="F4F4F4"/>
                      </a:solidFill>
                      <a:prstDash val="solid"/>
                      <a:round/>
                      <a:headEnd type="none" w="med" len="med"/>
                      <a:tailEnd type="none" w="med" len="med"/>
                    </a:lnB>
                  </a:tcPr>
                </a:tc>
              </a:tr>
              <a:tr h="847725">
                <a:tc>
                  <a:txBody>
                    <a:bodyPr anchor="t" rtlCol="false"/>
                    <a:lstStyle/>
                    <a:p>
                      <a:pPr algn="l">
                        <a:lnSpc>
                          <a:spcPts val="3639"/>
                        </a:lnSpc>
                        <a:defRPr/>
                      </a:pPr>
                      <a:r>
                        <a:rPr lang="en-US" sz="2599">
                          <a:solidFill>
                            <a:srgbClr val="2A2E3A"/>
                          </a:solidFill>
                          <a:latin typeface="Klein"/>
                          <a:ea typeface="Klein"/>
                          <a:cs typeface="Klein"/>
                          <a:sym typeface="Klein"/>
                        </a:rPr>
                        <a:t>How it works</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7</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r>
            </a:tbl>
          </a:graphicData>
        </a:graphic>
      </p:graphicFrame>
      <p:graphicFrame>
        <p:nvGraphicFramePr>
          <p:cNvPr name="Table 8" id="8"/>
          <p:cNvGraphicFramePr>
            <a:graphicFrameLocks noGrp="true"/>
          </p:cNvGraphicFramePr>
          <p:nvPr/>
        </p:nvGraphicFramePr>
        <p:xfrm>
          <a:off x="9954797" y="5014913"/>
          <a:ext cx="6604347" cy="4243387"/>
        </p:xfrm>
        <a:graphic>
          <a:graphicData uri="http://schemas.openxmlformats.org/drawingml/2006/table">
            <a:tbl>
              <a:tblPr/>
              <a:tblGrid>
                <a:gridCol w="5219898"/>
                <a:gridCol w="1384449"/>
              </a:tblGrid>
              <a:tr h="848677">
                <a:tc>
                  <a:txBody>
                    <a:bodyPr anchor="t" rtlCol="false"/>
                    <a:lstStyle/>
                    <a:p>
                      <a:pPr algn="l">
                        <a:lnSpc>
                          <a:spcPts val="3639"/>
                        </a:lnSpc>
                        <a:defRPr/>
                      </a:pPr>
                      <a:r>
                        <a:rPr lang="en-US" sz="2599">
                          <a:solidFill>
                            <a:srgbClr val="2A2E3A"/>
                          </a:solidFill>
                          <a:latin typeface="Klein"/>
                          <a:ea typeface="Klein"/>
                          <a:cs typeface="Klein"/>
                          <a:sym typeface="Klein"/>
                        </a:rPr>
                        <a:t>Technical Overview</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8</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r>
              <a:tr h="848677">
                <a:tc>
                  <a:txBody>
                    <a:bodyPr anchor="t" rtlCol="false"/>
                    <a:lstStyle/>
                    <a:p>
                      <a:pPr algn="l">
                        <a:lnSpc>
                          <a:spcPts val="3639"/>
                        </a:lnSpc>
                        <a:defRPr/>
                      </a:pPr>
                      <a:r>
                        <a:rPr lang="en-US" sz="2599">
                          <a:solidFill>
                            <a:srgbClr val="2A2E3A"/>
                          </a:solidFill>
                          <a:latin typeface="Klein"/>
                          <a:ea typeface="Klein"/>
                          <a:cs typeface="Klein"/>
                          <a:sym typeface="Klein"/>
                        </a:rPr>
                        <a:t>Market Opporrtunity</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9</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r>
              <a:tr h="848677">
                <a:tc>
                  <a:txBody>
                    <a:bodyPr anchor="t" rtlCol="false"/>
                    <a:lstStyle/>
                    <a:p>
                      <a:pPr algn="l">
                        <a:lnSpc>
                          <a:spcPts val="3639"/>
                        </a:lnSpc>
                        <a:defRPr/>
                      </a:pPr>
                      <a:r>
                        <a:rPr lang="en-US" sz="2599">
                          <a:solidFill>
                            <a:srgbClr val="2A2E3A"/>
                          </a:solidFill>
                          <a:latin typeface="Klein"/>
                          <a:ea typeface="Klein"/>
                          <a:cs typeface="Klein"/>
                          <a:sym typeface="Klein"/>
                        </a:rPr>
                        <a:t>Business Model</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10</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r>
              <a:tr h="848677">
                <a:tc>
                  <a:txBody>
                    <a:bodyPr anchor="t" rtlCol="false"/>
                    <a:lstStyle/>
                    <a:p>
                      <a:pPr algn="l">
                        <a:lnSpc>
                          <a:spcPts val="3639"/>
                        </a:lnSpc>
                        <a:defRPr/>
                      </a:pPr>
                      <a:r>
                        <a:rPr lang="en-US" sz="2599">
                          <a:solidFill>
                            <a:srgbClr val="2A2E3A"/>
                          </a:solidFill>
                          <a:latin typeface="Klein"/>
                          <a:ea typeface="Klein"/>
                          <a:cs typeface="Klein"/>
                          <a:sym typeface="Klein"/>
                        </a:rPr>
                        <a:t>What Impact is it making</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11</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r>
              <a:tr h="848677">
                <a:tc>
                  <a:txBody>
                    <a:bodyPr anchor="t" rtlCol="false"/>
                    <a:lstStyle/>
                    <a:p>
                      <a:pPr algn="l">
                        <a:lnSpc>
                          <a:spcPts val="3639"/>
                        </a:lnSpc>
                        <a:defRPr/>
                      </a:pPr>
                      <a:r>
                        <a:rPr lang="en-US" sz="2599">
                          <a:solidFill>
                            <a:srgbClr val="2A2E3A"/>
                          </a:solidFill>
                          <a:latin typeface="Klein"/>
                          <a:ea typeface="Klein"/>
                          <a:cs typeface="Klein"/>
                          <a:sym typeface="Klein"/>
                        </a:rPr>
                        <a:t>RoadMap &amp; Milstone</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c>
                  <a:txBody>
                    <a:bodyPr anchor="t" rtlCol="false"/>
                    <a:lstStyle/>
                    <a:p>
                      <a:pPr algn="r">
                        <a:lnSpc>
                          <a:spcPts val="3640"/>
                        </a:lnSpc>
                        <a:defRPr/>
                      </a:pPr>
                      <a:r>
                        <a:rPr lang="en-US" sz="2600" b="true">
                          <a:solidFill>
                            <a:srgbClr val="718BAB"/>
                          </a:solidFill>
                          <a:latin typeface="Helios Bold"/>
                          <a:ea typeface="Helios Bold"/>
                          <a:cs typeface="Helios Bold"/>
                          <a:sym typeface="Helios Bold"/>
                        </a:rPr>
                        <a:t>13</a:t>
                      </a:r>
                      <a:endParaRPr lang="en-US" sz="1100"/>
                    </a:p>
                  </a:txBody>
                  <a:tcPr marL="152400" marR="152400" marT="152400" marB="152400" anchor="ctr">
                    <a:lnL cmpd="sng" algn="ctr" cap="flat" w="0">
                      <a:solidFill>
                        <a:srgbClr val="DBDBDB"/>
                      </a:solidFill>
                      <a:prstDash val="solid"/>
                      <a:round/>
                      <a:headEnd type="none" w="med" len="med"/>
                      <a:tailEnd type="none" w="med" len="med"/>
                    </a:lnL>
                    <a:lnR cmpd="sng" algn="ctr" cap="flat" w="0">
                      <a:solidFill>
                        <a:srgbClr val="DBDBDB"/>
                      </a:solidFill>
                      <a:prstDash val="solid"/>
                      <a:round/>
                      <a:headEnd type="none" w="med" len="med"/>
                      <a:tailEnd type="none" w="med" len="med"/>
                    </a:lnR>
                    <a:lnT cmpd="sng" algn="ctr" cap="flat" w="9525">
                      <a:solidFill>
                        <a:srgbClr val="F4F4F4"/>
                      </a:solidFill>
                      <a:prstDash val="solid"/>
                      <a:round/>
                      <a:headEnd type="none" w="med" len="med"/>
                      <a:tailEnd type="none" w="med" len="med"/>
                    </a:lnT>
                    <a:lnB cmpd="sng" algn="ctr" cap="flat" w="0">
                      <a:solidFill>
                        <a:srgbClr val="DBDBDB"/>
                      </a:solidFill>
                      <a:prstDash val="solid"/>
                      <a:round/>
                      <a:headEnd type="none" w="med" len="med"/>
                      <a:tailEnd type="none" w="med" len="med"/>
                    </a:lnB>
                  </a:tcPr>
                </a:tc>
              </a:tr>
            </a:tbl>
          </a:graphicData>
        </a:graphic>
      </p:graphicFrame>
      <p:sp>
        <p:nvSpPr>
          <p:cNvPr name="Freeform 9" id="9"/>
          <p:cNvSpPr/>
          <p:nvPr/>
        </p:nvSpPr>
        <p:spPr>
          <a:xfrm flipH="false" flipV="false" rot="0">
            <a:off x="8333203" y="-1109791"/>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8333203" y="9678747"/>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4639504" y="1391465"/>
            <a:ext cx="9008992" cy="1139825"/>
          </a:xfrm>
          <a:prstGeom prst="rect">
            <a:avLst/>
          </a:prstGeom>
        </p:spPr>
        <p:txBody>
          <a:bodyPr anchor="t" rtlCol="false" tIns="0" lIns="0" bIns="0" rIns="0">
            <a:spAutoFit/>
          </a:bodyPr>
          <a:lstStyle/>
          <a:p>
            <a:pPr algn="ctr">
              <a:lnSpc>
                <a:spcPts val="9099"/>
              </a:lnSpc>
            </a:pPr>
            <a:r>
              <a:rPr lang="en-US" b="true" sz="6999">
                <a:solidFill>
                  <a:srgbClr val="FFFFFF"/>
                </a:solidFill>
                <a:latin typeface="Klein Bold"/>
                <a:ea typeface="Klein Bold"/>
                <a:cs typeface="Klein Bold"/>
                <a:sym typeface="Klein Bold"/>
              </a:rPr>
              <a:t>Agenda</a:t>
            </a:r>
          </a:p>
        </p:txBody>
      </p:sp>
      <p:sp>
        <p:nvSpPr>
          <p:cNvPr name="TextBox 12" id="12"/>
          <p:cNvSpPr txBox="true"/>
          <p:nvPr/>
        </p:nvSpPr>
        <p:spPr>
          <a:xfrm rot="0">
            <a:off x="2233208" y="5076825"/>
            <a:ext cx="5585113" cy="457835"/>
          </a:xfrm>
          <a:prstGeom prst="rect">
            <a:avLst/>
          </a:prstGeom>
        </p:spPr>
        <p:txBody>
          <a:bodyPr anchor="t" rtlCol="false" tIns="0" lIns="0" bIns="0" rIns="0">
            <a:spAutoFit/>
          </a:bodyPr>
          <a:lstStyle/>
          <a:p>
            <a:pPr algn="l" marL="0" indent="0" lvl="0">
              <a:lnSpc>
                <a:spcPts val="3639"/>
              </a:lnSpc>
              <a:spcBef>
                <a:spcPct val="0"/>
              </a:spcBef>
            </a:pPr>
            <a:r>
              <a:rPr lang="en-US" sz="2599">
                <a:solidFill>
                  <a:srgbClr val="2A2E3A"/>
                </a:solidFill>
                <a:latin typeface="Klein"/>
                <a:ea typeface="Klein"/>
                <a:cs typeface="Klein"/>
                <a:sym typeface="Klein"/>
              </a:rPr>
              <a:t>Project Name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418272" y="215303"/>
            <a:ext cx="9856393" cy="9856393"/>
            <a:chOff x="0" y="0"/>
            <a:chExt cx="13141858" cy="13141858"/>
          </a:xfrm>
        </p:grpSpPr>
        <p:sp>
          <p:nvSpPr>
            <p:cNvPr name="Freeform 3" id="3"/>
            <p:cNvSpPr/>
            <p:nvPr/>
          </p:nvSpPr>
          <p:spPr>
            <a:xfrm flipH="false" flipV="false" rot="-1200957">
              <a:off x="1444916" y="1444916"/>
              <a:ext cx="10252025" cy="10252025"/>
            </a:xfrm>
            <a:custGeom>
              <a:avLst/>
              <a:gdLst/>
              <a:ahLst/>
              <a:cxnLst/>
              <a:rect r="r" b="b" t="t" l="l"/>
              <a:pathLst>
                <a:path h="10252025" w="10252025">
                  <a:moveTo>
                    <a:pt x="0" y="0"/>
                  </a:moveTo>
                  <a:lnTo>
                    <a:pt x="10252025" y="0"/>
                  </a:lnTo>
                  <a:lnTo>
                    <a:pt x="10252025" y="10252025"/>
                  </a:lnTo>
                  <a:lnTo>
                    <a:pt x="0" y="10252025"/>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11122" y="1311122"/>
              <a:ext cx="10252025" cy="10252025"/>
            </a:xfrm>
            <a:custGeom>
              <a:avLst/>
              <a:gdLst/>
              <a:ahLst/>
              <a:cxnLst/>
              <a:rect r="r" b="b" t="t" l="l"/>
              <a:pathLst>
                <a:path h="10252025" w="10252025">
                  <a:moveTo>
                    <a:pt x="0" y="0"/>
                  </a:moveTo>
                  <a:lnTo>
                    <a:pt x="10252025" y="0"/>
                  </a:lnTo>
                  <a:lnTo>
                    <a:pt x="10252025" y="10252025"/>
                  </a:lnTo>
                  <a:lnTo>
                    <a:pt x="0" y="102520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pSp>
        <p:nvGrpSpPr>
          <p:cNvPr name="Group 5" id="5"/>
          <p:cNvGrpSpPr/>
          <p:nvPr/>
        </p:nvGrpSpPr>
        <p:grpSpPr>
          <a:xfrm rot="-445455">
            <a:off x="10272291" y="1966426"/>
            <a:ext cx="6148356" cy="6354148"/>
            <a:chOff x="0" y="0"/>
            <a:chExt cx="6362700" cy="6575666"/>
          </a:xfrm>
        </p:grpSpPr>
        <p:sp>
          <p:nvSpPr>
            <p:cNvPr name="Freeform 6" id="6"/>
            <p:cNvSpPr/>
            <p:nvPr/>
          </p:nvSpPr>
          <p:spPr>
            <a:xfrm flipH="false" flipV="false" rot="0">
              <a:off x="6350" y="6350"/>
              <a:ext cx="6350013" cy="6562979"/>
            </a:xfrm>
            <a:custGeom>
              <a:avLst/>
              <a:gdLst/>
              <a:ahLst/>
              <a:cxnLst/>
              <a:rect r="r" b="b" t="t" l="l"/>
              <a:pathLst>
                <a:path h="6562979" w="6350013">
                  <a:moveTo>
                    <a:pt x="6350000" y="5480583"/>
                  </a:moveTo>
                  <a:cubicBezTo>
                    <a:pt x="6350000" y="6078372"/>
                    <a:pt x="5865419" y="6562979"/>
                    <a:pt x="5267617" y="6562979"/>
                  </a:cubicBezTo>
                  <a:lnTo>
                    <a:pt x="1082383" y="6562979"/>
                  </a:lnTo>
                  <a:cubicBezTo>
                    <a:pt x="484594" y="6562979"/>
                    <a:pt x="0" y="6078385"/>
                    <a:pt x="0" y="5480583"/>
                  </a:cubicBezTo>
                  <a:lnTo>
                    <a:pt x="0" y="1082383"/>
                  </a:lnTo>
                  <a:cubicBezTo>
                    <a:pt x="0" y="484594"/>
                    <a:pt x="484581" y="0"/>
                    <a:pt x="1082383" y="0"/>
                  </a:cubicBezTo>
                  <a:lnTo>
                    <a:pt x="5267630" y="0"/>
                  </a:lnTo>
                  <a:cubicBezTo>
                    <a:pt x="5865419" y="0"/>
                    <a:pt x="6350013" y="484594"/>
                    <a:pt x="6350013" y="1082383"/>
                  </a:cubicBezTo>
                  <a:lnTo>
                    <a:pt x="6350013" y="5480583"/>
                  </a:lnTo>
                  <a:close/>
                </a:path>
              </a:pathLst>
            </a:custGeom>
            <a:blipFill>
              <a:blip r:embed="rId4"/>
              <a:stretch>
                <a:fillRect l="-36128" t="0" r="-36128" b="0"/>
              </a:stretch>
            </a:blipFill>
          </p:spPr>
        </p:sp>
      </p:grpSp>
      <p:sp>
        <p:nvSpPr>
          <p:cNvPr name="Freeform 7" id="7"/>
          <p:cNvSpPr/>
          <p:nvPr/>
        </p:nvSpPr>
        <p:spPr>
          <a:xfrm flipH="false" flipV="false" rot="0">
            <a:off x="3305125" y="9348849"/>
            <a:ext cx="11677750" cy="938151"/>
          </a:xfrm>
          <a:custGeom>
            <a:avLst/>
            <a:gdLst/>
            <a:ahLst/>
            <a:cxnLst/>
            <a:rect r="r" b="b" t="t" l="l"/>
            <a:pathLst>
              <a:path h="938151" w="11677750">
                <a:moveTo>
                  <a:pt x="0" y="0"/>
                </a:moveTo>
                <a:lnTo>
                  <a:pt x="11677750" y="0"/>
                </a:lnTo>
                <a:lnTo>
                  <a:pt x="11677750" y="938151"/>
                </a:lnTo>
                <a:lnTo>
                  <a:pt x="0" y="938151"/>
                </a:lnTo>
                <a:lnTo>
                  <a:pt x="0" y="0"/>
                </a:lnTo>
                <a:close/>
              </a:path>
            </a:pathLst>
          </a:custGeom>
          <a:blipFill>
            <a:blip r:embed="rId5"/>
            <a:stretch>
              <a:fillRect l="0" t="0" r="0" b="0"/>
            </a:stretch>
          </a:blipFill>
        </p:spPr>
      </p:sp>
      <p:grpSp>
        <p:nvGrpSpPr>
          <p:cNvPr name="Group 8" id="8"/>
          <p:cNvGrpSpPr/>
          <p:nvPr/>
        </p:nvGrpSpPr>
        <p:grpSpPr>
          <a:xfrm rot="0">
            <a:off x="530253" y="655003"/>
            <a:ext cx="8415920" cy="8322310"/>
            <a:chOff x="0" y="0"/>
            <a:chExt cx="11221226" cy="11096413"/>
          </a:xfrm>
        </p:grpSpPr>
        <p:sp>
          <p:nvSpPr>
            <p:cNvPr name="TextBox 9" id="9"/>
            <p:cNvSpPr txBox="true"/>
            <p:nvPr/>
          </p:nvSpPr>
          <p:spPr>
            <a:xfrm rot="0">
              <a:off x="0" y="-76200"/>
              <a:ext cx="11221226" cy="3031067"/>
            </a:xfrm>
            <a:prstGeom prst="rect">
              <a:avLst/>
            </a:prstGeom>
          </p:spPr>
          <p:txBody>
            <a:bodyPr anchor="t" rtlCol="false" tIns="0" lIns="0" bIns="0" rIns="0">
              <a:spAutoFit/>
            </a:bodyPr>
            <a:lstStyle/>
            <a:p>
              <a:pPr algn="l">
                <a:lnSpc>
                  <a:spcPts val="9099"/>
                </a:lnSpc>
              </a:pPr>
              <a:r>
                <a:rPr lang="en-US" sz="6999" b="true">
                  <a:solidFill>
                    <a:srgbClr val="2A2E3A"/>
                  </a:solidFill>
                  <a:latin typeface="Klein Bold"/>
                  <a:ea typeface="Klein Bold"/>
                  <a:cs typeface="Klein Bold"/>
                  <a:sym typeface="Klein Bold"/>
                </a:rPr>
                <a:t>EDU</a:t>
              </a:r>
            </a:p>
            <a:p>
              <a:pPr algn="l">
                <a:lnSpc>
                  <a:spcPts val="9099"/>
                </a:lnSpc>
              </a:pPr>
              <a:r>
                <a:rPr lang="en-US" sz="6999" b="true">
                  <a:solidFill>
                    <a:srgbClr val="718BAB"/>
                  </a:solidFill>
                  <a:latin typeface="Klein Bold"/>
                  <a:ea typeface="Klein Bold"/>
                  <a:cs typeface="Klein Bold"/>
                  <a:sym typeface="Klein Bold"/>
                </a:rPr>
                <a:t>FOCUS</a:t>
              </a:r>
            </a:p>
          </p:txBody>
        </p:sp>
        <p:sp>
          <p:nvSpPr>
            <p:cNvPr name="TextBox 10" id="10"/>
            <p:cNvSpPr txBox="true"/>
            <p:nvPr/>
          </p:nvSpPr>
          <p:spPr>
            <a:xfrm rot="0">
              <a:off x="0" y="3645111"/>
              <a:ext cx="10130754" cy="7451302"/>
            </a:xfrm>
            <a:prstGeom prst="rect">
              <a:avLst/>
            </a:prstGeom>
          </p:spPr>
          <p:txBody>
            <a:bodyPr anchor="t" rtlCol="false" tIns="0" lIns="0" bIns="0" rIns="0">
              <a:spAutoFit/>
            </a:bodyPr>
            <a:lstStyle/>
            <a:p>
              <a:pPr algn="l">
                <a:lnSpc>
                  <a:spcPts val="4479"/>
                </a:lnSpc>
              </a:pPr>
              <a:r>
                <a:rPr lang="en-US" sz="3199">
                  <a:solidFill>
                    <a:srgbClr val="2A2E3A"/>
                  </a:solidFill>
                  <a:latin typeface="Helios"/>
                  <a:ea typeface="Helios"/>
                  <a:cs typeface="Helios"/>
                  <a:sym typeface="Helios"/>
                </a:rPr>
                <a:t>The objective of this project is to design and implement a mobile detector system that can identify when students are using their phones in class. This system aims to enhance classroom discipline and ensure an undistracted learning environment. The detector will use a combination of hardware and software solutions to accurately identify mobile phone usage and alert the instructor.</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8600262" y="217903"/>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600262" y="2933857"/>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600262" y="8244893"/>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8600262" y="5649812"/>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0" y="0"/>
            <a:ext cx="9411059" cy="10287000"/>
            <a:chOff x="0" y="0"/>
            <a:chExt cx="2478633" cy="2709333"/>
          </a:xfrm>
        </p:grpSpPr>
        <p:sp>
          <p:nvSpPr>
            <p:cNvPr name="Freeform 7" id="7"/>
            <p:cNvSpPr/>
            <p:nvPr/>
          </p:nvSpPr>
          <p:spPr>
            <a:xfrm flipH="false" flipV="false" rot="0">
              <a:off x="0" y="0"/>
              <a:ext cx="2478633" cy="2709333"/>
            </a:xfrm>
            <a:custGeom>
              <a:avLst/>
              <a:gdLst/>
              <a:ahLst/>
              <a:cxnLst/>
              <a:rect r="r" b="b" t="t" l="l"/>
              <a:pathLst>
                <a:path h="2709333" w="2478633">
                  <a:moveTo>
                    <a:pt x="0" y="0"/>
                  </a:moveTo>
                  <a:lnTo>
                    <a:pt x="2478633" y="0"/>
                  </a:lnTo>
                  <a:lnTo>
                    <a:pt x="2478633" y="2709333"/>
                  </a:lnTo>
                  <a:lnTo>
                    <a:pt x="0" y="2709333"/>
                  </a:lnTo>
                  <a:close/>
                </a:path>
              </a:pathLst>
            </a:custGeom>
            <a:solidFill>
              <a:srgbClr val="FFFFFF"/>
            </a:solidFill>
          </p:spPr>
        </p:sp>
        <p:sp>
          <p:nvSpPr>
            <p:cNvPr name="TextBox 8" id="8"/>
            <p:cNvSpPr txBox="true"/>
            <p:nvPr/>
          </p:nvSpPr>
          <p:spPr>
            <a:xfrm>
              <a:off x="0" y="-38100"/>
              <a:ext cx="2478633" cy="2747433"/>
            </a:xfrm>
            <a:prstGeom prst="rect">
              <a:avLst/>
            </a:prstGeom>
          </p:spPr>
          <p:txBody>
            <a:bodyPr anchor="ctr" rtlCol="false" tIns="50800" lIns="50800" bIns="50800" rIns="50800"/>
            <a:lstStyle/>
            <a:p>
              <a:pPr algn="ctr">
                <a:lnSpc>
                  <a:spcPts val="2100"/>
                </a:lnSpc>
              </a:pPr>
            </a:p>
          </p:txBody>
        </p:sp>
      </p:grpSp>
      <p:sp>
        <p:nvSpPr>
          <p:cNvPr name="Freeform 9" id="9"/>
          <p:cNvSpPr/>
          <p:nvPr/>
        </p:nvSpPr>
        <p:spPr>
          <a:xfrm flipH="false" flipV="false" rot="0">
            <a:off x="0" y="9348849"/>
            <a:ext cx="8795121" cy="938151"/>
          </a:xfrm>
          <a:custGeom>
            <a:avLst/>
            <a:gdLst/>
            <a:ahLst/>
            <a:cxnLst/>
            <a:rect r="r" b="b" t="t" l="l"/>
            <a:pathLst>
              <a:path h="938151" w="8795121">
                <a:moveTo>
                  <a:pt x="0" y="0"/>
                </a:moveTo>
                <a:lnTo>
                  <a:pt x="8795121" y="0"/>
                </a:lnTo>
                <a:lnTo>
                  <a:pt x="8795121" y="938151"/>
                </a:lnTo>
                <a:lnTo>
                  <a:pt x="0" y="938151"/>
                </a:lnTo>
                <a:lnTo>
                  <a:pt x="0" y="0"/>
                </a:lnTo>
                <a:close/>
              </a:path>
            </a:pathLst>
          </a:custGeom>
          <a:blipFill>
            <a:blip r:embed="rId4"/>
            <a:stretch>
              <a:fillRect l="0" t="0" r="-32775" b="0"/>
            </a:stretch>
          </a:blipFill>
        </p:spPr>
      </p:sp>
      <p:sp>
        <p:nvSpPr>
          <p:cNvPr name="TextBox 10" id="10"/>
          <p:cNvSpPr txBox="true"/>
          <p:nvPr/>
        </p:nvSpPr>
        <p:spPr>
          <a:xfrm rot="0">
            <a:off x="10705435" y="2876707"/>
            <a:ext cx="5585113" cy="1143000"/>
          </a:xfrm>
          <a:prstGeom prst="rect">
            <a:avLst/>
          </a:prstGeom>
        </p:spPr>
        <p:txBody>
          <a:bodyPr anchor="t" rtlCol="false" tIns="0" lIns="0" bIns="0" rIns="0">
            <a:spAutoFit/>
          </a:bodyPr>
          <a:lstStyle/>
          <a:p>
            <a:pPr algn="l" marL="0" indent="0" lvl="0">
              <a:lnSpc>
                <a:spcPts val="4559"/>
              </a:lnSpc>
              <a:spcBef>
                <a:spcPct val="0"/>
              </a:spcBef>
            </a:pPr>
            <a:r>
              <a:rPr lang="en-US" b="true" sz="3799">
                <a:solidFill>
                  <a:srgbClr val="718BAB"/>
                </a:solidFill>
                <a:latin typeface="Klein Bold"/>
                <a:ea typeface="Klein Bold"/>
                <a:cs typeface="Klein Bold"/>
                <a:sym typeface="Klein Bold"/>
              </a:rPr>
              <a:t>PAVITHRA PRADEEPKUMAR</a:t>
            </a:r>
          </a:p>
        </p:txBody>
      </p:sp>
      <p:sp>
        <p:nvSpPr>
          <p:cNvPr name="TextBox 11" id="11"/>
          <p:cNvSpPr txBox="true"/>
          <p:nvPr/>
        </p:nvSpPr>
        <p:spPr>
          <a:xfrm rot="0">
            <a:off x="10705435" y="4124589"/>
            <a:ext cx="5585113" cy="457835"/>
          </a:xfrm>
          <a:prstGeom prst="rect">
            <a:avLst/>
          </a:prstGeom>
        </p:spPr>
        <p:txBody>
          <a:bodyPr anchor="t" rtlCol="false" tIns="0" lIns="0" bIns="0" rIns="0">
            <a:spAutoFit/>
          </a:bodyPr>
          <a:lstStyle/>
          <a:p>
            <a:pPr algn="l" marL="0" indent="0" lvl="0">
              <a:lnSpc>
                <a:spcPts val="3639"/>
              </a:lnSpc>
              <a:spcBef>
                <a:spcPct val="0"/>
              </a:spcBef>
            </a:pPr>
          </a:p>
        </p:txBody>
      </p:sp>
      <p:grpSp>
        <p:nvGrpSpPr>
          <p:cNvPr name="Group 12" id="12"/>
          <p:cNvGrpSpPr/>
          <p:nvPr/>
        </p:nvGrpSpPr>
        <p:grpSpPr>
          <a:xfrm rot="0">
            <a:off x="724309" y="2312558"/>
            <a:ext cx="8686750" cy="3662047"/>
            <a:chOff x="0" y="0"/>
            <a:chExt cx="11582333" cy="4882730"/>
          </a:xfrm>
        </p:grpSpPr>
        <p:sp>
          <p:nvSpPr>
            <p:cNvPr name="TextBox 13" id="13"/>
            <p:cNvSpPr txBox="true"/>
            <p:nvPr/>
          </p:nvSpPr>
          <p:spPr>
            <a:xfrm rot="0">
              <a:off x="0" y="-85725"/>
              <a:ext cx="11582333" cy="3577382"/>
            </a:xfrm>
            <a:prstGeom prst="rect">
              <a:avLst/>
            </a:prstGeom>
          </p:spPr>
          <p:txBody>
            <a:bodyPr anchor="t" rtlCol="false" tIns="0" lIns="0" bIns="0" rIns="0">
              <a:spAutoFit/>
            </a:bodyPr>
            <a:lstStyle/>
            <a:p>
              <a:pPr algn="l">
                <a:lnSpc>
                  <a:spcPts val="10789"/>
                </a:lnSpc>
              </a:pPr>
              <a:r>
                <a:rPr lang="en-US" sz="8299" b="true">
                  <a:solidFill>
                    <a:srgbClr val="2A2E3A"/>
                  </a:solidFill>
                  <a:latin typeface="Klein Bold"/>
                  <a:ea typeface="Klein Bold"/>
                  <a:cs typeface="Klein Bold"/>
                  <a:sym typeface="Klein Bold"/>
                </a:rPr>
                <a:t>TECH</a:t>
              </a:r>
              <a:r>
                <a:rPr lang="en-US" b="true" sz="8299">
                  <a:solidFill>
                    <a:srgbClr val="718BAB"/>
                  </a:solidFill>
                  <a:latin typeface="Klein Bold"/>
                  <a:ea typeface="Klein Bold"/>
                  <a:cs typeface="Klein Bold"/>
                  <a:sym typeface="Klein Bold"/>
                </a:rPr>
                <a:t> </a:t>
              </a:r>
            </a:p>
            <a:p>
              <a:pPr algn="l">
                <a:lnSpc>
                  <a:spcPts val="10789"/>
                </a:lnSpc>
              </a:pPr>
              <a:r>
                <a:rPr lang="en-US" b="true" sz="8299">
                  <a:solidFill>
                    <a:srgbClr val="718BAB"/>
                  </a:solidFill>
                  <a:latin typeface="Klein Bold"/>
                  <a:ea typeface="Klein Bold"/>
                  <a:cs typeface="Klein Bold"/>
                  <a:sym typeface="Klein Bold"/>
                </a:rPr>
                <a:t>TITANS</a:t>
              </a:r>
            </a:p>
          </p:txBody>
        </p:sp>
        <p:sp>
          <p:nvSpPr>
            <p:cNvPr name="TextBox 14" id="14"/>
            <p:cNvSpPr txBox="true"/>
            <p:nvPr/>
          </p:nvSpPr>
          <p:spPr>
            <a:xfrm rot="0">
              <a:off x="0" y="4175128"/>
              <a:ext cx="9087854" cy="707602"/>
            </a:xfrm>
            <a:prstGeom prst="rect">
              <a:avLst/>
            </a:prstGeom>
          </p:spPr>
          <p:txBody>
            <a:bodyPr anchor="t" rtlCol="false" tIns="0" lIns="0" bIns="0" rIns="0">
              <a:spAutoFit/>
            </a:bodyPr>
            <a:lstStyle/>
            <a:p>
              <a:pPr algn="l">
                <a:lnSpc>
                  <a:spcPts val="4479"/>
                </a:lnSpc>
              </a:pPr>
            </a:p>
          </p:txBody>
        </p:sp>
      </p:grpSp>
      <p:sp>
        <p:nvSpPr>
          <p:cNvPr name="TextBox 15" id="15"/>
          <p:cNvSpPr txBox="true"/>
          <p:nvPr/>
        </p:nvSpPr>
        <p:spPr>
          <a:xfrm rot="0">
            <a:off x="10705435" y="435390"/>
            <a:ext cx="5585113" cy="571500"/>
          </a:xfrm>
          <a:prstGeom prst="rect">
            <a:avLst/>
          </a:prstGeom>
        </p:spPr>
        <p:txBody>
          <a:bodyPr anchor="t" rtlCol="false" tIns="0" lIns="0" bIns="0" rIns="0">
            <a:spAutoFit/>
          </a:bodyPr>
          <a:lstStyle/>
          <a:p>
            <a:pPr algn="l" marL="0" indent="0" lvl="0">
              <a:lnSpc>
                <a:spcPts val="4559"/>
              </a:lnSpc>
              <a:spcBef>
                <a:spcPct val="0"/>
              </a:spcBef>
            </a:pPr>
            <a:r>
              <a:rPr lang="en-US" b="true" sz="3799">
                <a:solidFill>
                  <a:srgbClr val="718BAB"/>
                </a:solidFill>
                <a:latin typeface="Klein Bold"/>
                <a:ea typeface="Klein Bold"/>
                <a:cs typeface="Klein Bold"/>
                <a:sym typeface="Klein Bold"/>
              </a:rPr>
              <a:t>LENA P SHAJAHAN</a:t>
            </a:r>
          </a:p>
        </p:txBody>
      </p:sp>
      <p:sp>
        <p:nvSpPr>
          <p:cNvPr name="TextBox 16" id="16"/>
          <p:cNvSpPr txBox="true"/>
          <p:nvPr/>
        </p:nvSpPr>
        <p:spPr>
          <a:xfrm rot="0">
            <a:off x="10705435" y="1028222"/>
            <a:ext cx="5585113" cy="457835"/>
          </a:xfrm>
          <a:prstGeom prst="rect">
            <a:avLst/>
          </a:prstGeom>
        </p:spPr>
        <p:txBody>
          <a:bodyPr anchor="t" rtlCol="false" tIns="0" lIns="0" bIns="0" rIns="0">
            <a:spAutoFit/>
          </a:bodyPr>
          <a:lstStyle/>
          <a:p>
            <a:pPr algn="l" marL="0" indent="0" lvl="0">
              <a:lnSpc>
                <a:spcPts val="3639"/>
              </a:lnSpc>
              <a:spcBef>
                <a:spcPct val="0"/>
              </a:spcBef>
            </a:pPr>
            <a:r>
              <a:rPr lang="en-US" sz="2599">
                <a:solidFill>
                  <a:srgbClr val="2A2E3A"/>
                </a:solidFill>
                <a:latin typeface="Helios"/>
                <a:ea typeface="Helios"/>
                <a:cs typeface="Helios"/>
                <a:sym typeface="Helios"/>
              </a:rPr>
              <a:t>Bachelor of Computer Applications</a:t>
            </a:r>
          </a:p>
        </p:txBody>
      </p:sp>
      <p:sp>
        <p:nvSpPr>
          <p:cNvPr name="TextBox 17" id="17"/>
          <p:cNvSpPr txBox="true"/>
          <p:nvPr/>
        </p:nvSpPr>
        <p:spPr>
          <a:xfrm rot="0">
            <a:off x="10705435" y="5974605"/>
            <a:ext cx="5585113" cy="571500"/>
          </a:xfrm>
          <a:prstGeom prst="rect">
            <a:avLst/>
          </a:prstGeom>
        </p:spPr>
        <p:txBody>
          <a:bodyPr anchor="t" rtlCol="false" tIns="0" lIns="0" bIns="0" rIns="0">
            <a:spAutoFit/>
          </a:bodyPr>
          <a:lstStyle/>
          <a:p>
            <a:pPr algn="l" marL="0" indent="0" lvl="0">
              <a:lnSpc>
                <a:spcPts val="4559"/>
              </a:lnSpc>
              <a:spcBef>
                <a:spcPct val="0"/>
              </a:spcBef>
            </a:pPr>
            <a:r>
              <a:rPr lang="en-US" b="true" sz="3799">
                <a:solidFill>
                  <a:srgbClr val="718BAB"/>
                </a:solidFill>
                <a:latin typeface="Klein Bold"/>
                <a:ea typeface="Klein Bold"/>
                <a:cs typeface="Klein Bold"/>
                <a:sym typeface="Klein Bold"/>
              </a:rPr>
              <a:t>ANGITHA POLY</a:t>
            </a:r>
          </a:p>
        </p:txBody>
      </p:sp>
      <p:sp>
        <p:nvSpPr>
          <p:cNvPr name="TextBox 18" id="18"/>
          <p:cNvSpPr txBox="true"/>
          <p:nvPr/>
        </p:nvSpPr>
        <p:spPr>
          <a:xfrm rot="0">
            <a:off x="10879081" y="8484190"/>
            <a:ext cx="5585113" cy="571500"/>
          </a:xfrm>
          <a:prstGeom prst="rect">
            <a:avLst/>
          </a:prstGeom>
        </p:spPr>
        <p:txBody>
          <a:bodyPr anchor="t" rtlCol="false" tIns="0" lIns="0" bIns="0" rIns="0">
            <a:spAutoFit/>
          </a:bodyPr>
          <a:lstStyle/>
          <a:p>
            <a:pPr algn="l" marL="0" indent="0" lvl="0">
              <a:lnSpc>
                <a:spcPts val="4559"/>
              </a:lnSpc>
              <a:spcBef>
                <a:spcPct val="0"/>
              </a:spcBef>
            </a:pPr>
            <a:r>
              <a:rPr lang="en-US" b="true" sz="3799">
                <a:solidFill>
                  <a:srgbClr val="718BAB"/>
                </a:solidFill>
                <a:latin typeface="Klein Bold"/>
                <a:ea typeface="Klein Bold"/>
                <a:cs typeface="Klein Bold"/>
                <a:sym typeface="Klein Bold"/>
              </a:rPr>
              <a:t>SUHANA AMINA CS</a:t>
            </a:r>
          </a:p>
        </p:txBody>
      </p:sp>
      <p:sp>
        <p:nvSpPr>
          <p:cNvPr name="TextBox 19" id="19"/>
          <p:cNvSpPr txBox="true"/>
          <p:nvPr/>
        </p:nvSpPr>
        <p:spPr>
          <a:xfrm rot="0">
            <a:off x="10705435" y="3953032"/>
            <a:ext cx="5585113" cy="457835"/>
          </a:xfrm>
          <a:prstGeom prst="rect">
            <a:avLst/>
          </a:prstGeom>
        </p:spPr>
        <p:txBody>
          <a:bodyPr anchor="t" rtlCol="false" tIns="0" lIns="0" bIns="0" rIns="0">
            <a:spAutoFit/>
          </a:bodyPr>
          <a:lstStyle/>
          <a:p>
            <a:pPr algn="l" marL="0" indent="0" lvl="0">
              <a:lnSpc>
                <a:spcPts val="3639"/>
              </a:lnSpc>
              <a:spcBef>
                <a:spcPct val="0"/>
              </a:spcBef>
            </a:pPr>
            <a:r>
              <a:rPr lang="en-US" sz="2599">
                <a:solidFill>
                  <a:srgbClr val="2A2E3A"/>
                </a:solidFill>
                <a:latin typeface="Helios"/>
                <a:ea typeface="Helios"/>
                <a:cs typeface="Helios"/>
                <a:sym typeface="Helios"/>
              </a:rPr>
              <a:t>Bachelor of Computer Applications</a:t>
            </a:r>
          </a:p>
        </p:txBody>
      </p:sp>
      <p:sp>
        <p:nvSpPr>
          <p:cNvPr name="TextBox 20" id="20"/>
          <p:cNvSpPr txBox="true"/>
          <p:nvPr/>
        </p:nvSpPr>
        <p:spPr>
          <a:xfrm rot="0">
            <a:off x="10705435" y="6479430"/>
            <a:ext cx="5585113" cy="457835"/>
          </a:xfrm>
          <a:prstGeom prst="rect">
            <a:avLst/>
          </a:prstGeom>
        </p:spPr>
        <p:txBody>
          <a:bodyPr anchor="t" rtlCol="false" tIns="0" lIns="0" bIns="0" rIns="0">
            <a:spAutoFit/>
          </a:bodyPr>
          <a:lstStyle/>
          <a:p>
            <a:pPr algn="l" marL="0" indent="0" lvl="0">
              <a:lnSpc>
                <a:spcPts val="3639"/>
              </a:lnSpc>
              <a:spcBef>
                <a:spcPct val="0"/>
              </a:spcBef>
            </a:pPr>
            <a:r>
              <a:rPr lang="en-US" sz="2599">
                <a:solidFill>
                  <a:srgbClr val="2A2E3A"/>
                </a:solidFill>
                <a:latin typeface="Helios"/>
                <a:ea typeface="Helios"/>
                <a:cs typeface="Helios"/>
                <a:sym typeface="Helios"/>
              </a:rPr>
              <a:t>Bachelor of Computer Applications</a:t>
            </a:r>
          </a:p>
        </p:txBody>
      </p:sp>
      <p:sp>
        <p:nvSpPr>
          <p:cNvPr name="TextBox 21" id="21"/>
          <p:cNvSpPr txBox="true"/>
          <p:nvPr/>
        </p:nvSpPr>
        <p:spPr>
          <a:xfrm rot="0">
            <a:off x="10705435" y="8996045"/>
            <a:ext cx="5585113" cy="457835"/>
          </a:xfrm>
          <a:prstGeom prst="rect">
            <a:avLst/>
          </a:prstGeom>
        </p:spPr>
        <p:txBody>
          <a:bodyPr anchor="t" rtlCol="false" tIns="0" lIns="0" bIns="0" rIns="0">
            <a:spAutoFit/>
          </a:bodyPr>
          <a:lstStyle/>
          <a:p>
            <a:pPr algn="l" marL="0" indent="0" lvl="0">
              <a:lnSpc>
                <a:spcPts val="3639"/>
              </a:lnSpc>
              <a:spcBef>
                <a:spcPct val="0"/>
              </a:spcBef>
            </a:pPr>
            <a:r>
              <a:rPr lang="en-US" sz="2599">
                <a:solidFill>
                  <a:srgbClr val="2A2E3A"/>
                </a:solidFill>
                <a:latin typeface="Helios"/>
                <a:ea typeface="Helios"/>
                <a:cs typeface="Helios"/>
                <a:sym typeface="Helios"/>
              </a:rPr>
              <a:t>Bsc Computer Science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296844" y="-1836715"/>
            <a:ext cx="13960430" cy="13960430"/>
          </a:xfrm>
          <a:custGeom>
            <a:avLst/>
            <a:gdLst/>
            <a:ahLst/>
            <a:cxnLst/>
            <a:rect r="r" b="b" t="t" l="l"/>
            <a:pathLst>
              <a:path h="13960430" w="13960430">
                <a:moveTo>
                  <a:pt x="0" y="0"/>
                </a:moveTo>
                <a:lnTo>
                  <a:pt x="13960431" y="0"/>
                </a:lnTo>
                <a:lnTo>
                  <a:pt x="13960431" y="13960430"/>
                </a:lnTo>
                <a:lnTo>
                  <a:pt x="0" y="139604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848621" y="9258300"/>
            <a:ext cx="11677750" cy="938151"/>
          </a:xfrm>
          <a:custGeom>
            <a:avLst/>
            <a:gdLst/>
            <a:ahLst/>
            <a:cxnLst/>
            <a:rect r="r" b="b" t="t" l="l"/>
            <a:pathLst>
              <a:path h="938151" w="11677750">
                <a:moveTo>
                  <a:pt x="0" y="0"/>
                </a:moveTo>
                <a:lnTo>
                  <a:pt x="11677750" y="0"/>
                </a:lnTo>
                <a:lnTo>
                  <a:pt x="11677750" y="938151"/>
                </a:lnTo>
                <a:lnTo>
                  <a:pt x="0" y="938151"/>
                </a:lnTo>
                <a:lnTo>
                  <a:pt x="0" y="0"/>
                </a:lnTo>
                <a:close/>
              </a:path>
            </a:pathLst>
          </a:custGeom>
          <a:blipFill>
            <a:blip r:embed="rId4"/>
            <a:stretch>
              <a:fillRect l="0" t="0" r="0" b="0"/>
            </a:stretch>
          </a:blipFill>
        </p:spPr>
      </p:sp>
      <p:grpSp>
        <p:nvGrpSpPr>
          <p:cNvPr name="Group 4" id="4"/>
          <p:cNvGrpSpPr/>
          <p:nvPr/>
        </p:nvGrpSpPr>
        <p:grpSpPr>
          <a:xfrm rot="0">
            <a:off x="576523" y="4019972"/>
            <a:ext cx="6523540" cy="3115287"/>
            <a:chOff x="0" y="0"/>
            <a:chExt cx="8698053" cy="4153716"/>
          </a:xfrm>
        </p:grpSpPr>
        <p:sp>
          <p:nvSpPr>
            <p:cNvPr name="TextBox 5" id="5"/>
            <p:cNvSpPr txBox="true"/>
            <p:nvPr/>
          </p:nvSpPr>
          <p:spPr>
            <a:xfrm rot="0">
              <a:off x="0" y="-85725"/>
              <a:ext cx="8698053" cy="3235325"/>
            </a:xfrm>
            <a:prstGeom prst="rect">
              <a:avLst/>
            </a:prstGeom>
          </p:spPr>
          <p:txBody>
            <a:bodyPr anchor="t" rtlCol="false" tIns="0" lIns="0" bIns="0" rIns="0">
              <a:spAutoFit/>
            </a:bodyPr>
            <a:lstStyle/>
            <a:p>
              <a:pPr algn="l">
                <a:lnSpc>
                  <a:spcPts val="9749"/>
                </a:lnSpc>
              </a:pPr>
              <a:r>
                <a:rPr lang="en-US" sz="7499" b="true">
                  <a:solidFill>
                    <a:srgbClr val="2A2E3A"/>
                  </a:solidFill>
                  <a:latin typeface="Klein Bold"/>
                  <a:ea typeface="Klein Bold"/>
                  <a:cs typeface="Klein Bold"/>
                  <a:sym typeface="Klein Bold"/>
                </a:rPr>
                <a:t>What are we </a:t>
              </a:r>
              <a:r>
                <a:rPr lang="en-US" sz="7499" b="true">
                  <a:solidFill>
                    <a:srgbClr val="718BAB"/>
                  </a:solidFill>
                  <a:latin typeface="Klein Bold"/>
                  <a:ea typeface="Klein Bold"/>
                  <a:cs typeface="Klein Bold"/>
                  <a:sym typeface="Klein Bold"/>
                </a:rPr>
                <a:t>Solving?</a:t>
              </a:r>
            </a:p>
          </p:txBody>
        </p:sp>
        <p:sp>
          <p:nvSpPr>
            <p:cNvPr name="TextBox 6" id="6"/>
            <p:cNvSpPr txBox="true"/>
            <p:nvPr/>
          </p:nvSpPr>
          <p:spPr>
            <a:xfrm rot="0">
              <a:off x="0" y="3446114"/>
              <a:ext cx="8280663" cy="707602"/>
            </a:xfrm>
            <a:prstGeom prst="rect">
              <a:avLst/>
            </a:prstGeom>
          </p:spPr>
          <p:txBody>
            <a:bodyPr anchor="t" rtlCol="false" tIns="0" lIns="0" bIns="0" rIns="0">
              <a:spAutoFit/>
            </a:bodyPr>
            <a:lstStyle/>
            <a:p>
              <a:pPr algn="l">
                <a:lnSpc>
                  <a:spcPts val="4479"/>
                </a:lnSpc>
              </a:pPr>
            </a:p>
          </p:txBody>
        </p:sp>
      </p:grpSp>
      <p:sp>
        <p:nvSpPr>
          <p:cNvPr name="TextBox 7" id="7"/>
          <p:cNvSpPr txBox="true"/>
          <p:nvPr/>
        </p:nvSpPr>
        <p:spPr>
          <a:xfrm rot="0">
            <a:off x="9144000" y="2503670"/>
            <a:ext cx="8595713" cy="6138366"/>
          </a:xfrm>
          <a:prstGeom prst="rect">
            <a:avLst/>
          </a:prstGeom>
        </p:spPr>
        <p:txBody>
          <a:bodyPr anchor="t" rtlCol="false" tIns="0" lIns="0" bIns="0" rIns="0">
            <a:spAutoFit/>
          </a:bodyPr>
          <a:lstStyle/>
          <a:p>
            <a:pPr algn="l" marL="0" indent="0" lvl="0">
              <a:lnSpc>
                <a:spcPts val="4890"/>
              </a:lnSpc>
              <a:spcBef>
                <a:spcPct val="0"/>
              </a:spcBef>
            </a:pPr>
            <a:r>
              <a:rPr lang="en-US" b="true" sz="4075">
                <a:solidFill>
                  <a:srgbClr val="2A2E3A"/>
                </a:solidFill>
                <a:latin typeface="Klein Bold"/>
                <a:ea typeface="Klein Bold"/>
                <a:cs typeface="Klein Bold"/>
                <a:sym typeface="Klein Bold"/>
              </a:rPr>
              <a:t>The primary goal of the project is to create a distraction-free and focused learning environment by effectively monitoring and managing mobile phone usage in the classroom. This will enhance student engagement, improve classroom management, and uphold academic integrity.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398984"/>
            <a:ext cx="18288000" cy="3608707"/>
          </a:xfrm>
          <a:custGeom>
            <a:avLst/>
            <a:gdLst/>
            <a:ahLst/>
            <a:cxnLst/>
            <a:rect r="r" b="b" t="t" l="l"/>
            <a:pathLst>
              <a:path h="3608707" w="18288000">
                <a:moveTo>
                  <a:pt x="0" y="0"/>
                </a:moveTo>
                <a:lnTo>
                  <a:pt x="18288000" y="0"/>
                </a:lnTo>
                <a:lnTo>
                  <a:pt x="18288000" y="3608706"/>
                </a:lnTo>
                <a:lnTo>
                  <a:pt x="0" y="3608706"/>
                </a:lnTo>
                <a:lnTo>
                  <a:pt x="0" y="0"/>
                </a:lnTo>
                <a:close/>
              </a:path>
            </a:pathLst>
          </a:custGeom>
          <a:blipFill>
            <a:blip r:embed="rId2">
              <a:extLst>
                <a:ext uri="{96DAC541-7B7A-43D3-8B79-37D633B846F1}">
                  <asvg:svgBlip xmlns:asvg="http://schemas.microsoft.com/office/drawing/2016/SVG/main" r:embed="rId3"/>
                </a:ext>
              </a:extLst>
            </a:blip>
            <a:stretch>
              <a:fillRect l="0" t="-184715" r="0" b="0"/>
            </a:stretch>
          </a:blipFill>
        </p:spPr>
      </p:sp>
      <p:sp>
        <p:nvSpPr>
          <p:cNvPr name="TextBox 3" id="3"/>
          <p:cNvSpPr txBox="true"/>
          <p:nvPr/>
        </p:nvSpPr>
        <p:spPr>
          <a:xfrm rot="0">
            <a:off x="1028700" y="420687"/>
            <a:ext cx="12063594" cy="1139825"/>
          </a:xfrm>
          <a:prstGeom prst="rect">
            <a:avLst/>
          </a:prstGeom>
        </p:spPr>
        <p:txBody>
          <a:bodyPr anchor="t" rtlCol="false" tIns="0" lIns="0" bIns="0" rIns="0">
            <a:spAutoFit/>
          </a:bodyPr>
          <a:lstStyle/>
          <a:p>
            <a:pPr algn="l">
              <a:lnSpc>
                <a:spcPts val="9099"/>
              </a:lnSpc>
            </a:pPr>
            <a:r>
              <a:rPr lang="en-US" b="true" sz="6999">
                <a:solidFill>
                  <a:srgbClr val="FFFFFF"/>
                </a:solidFill>
                <a:latin typeface="Klein Bold"/>
                <a:ea typeface="Klein Bold"/>
                <a:cs typeface="Klein Bold"/>
                <a:sym typeface="Klein Bold"/>
              </a:rPr>
              <a:t>Our Solution</a:t>
            </a:r>
          </a:p>
        </p:txBody>
      </p:sp>
      <p:grpSp>
        <p:nvGrpSpPr>
          <p:cNvPr name="Group 4" id="4"/>
          <p:cNvGrpSpPr/>
          <p:nvPr/>
        </p:nvGrpSpPr>
        <p:grpSpPr>
          <a:xfrm rot="0">
            <a:off x="452177" y="21153975"/>
            <a:ext cx="19013761" cy="708000"/>
            <a:chOff x="0" y="0"/>
            <a:chExt cx="5007739" cy="186469"/>
          </a:xfrm>
        </p:grpSpPr>
        <p:sp>
          <p:nvSpPr>
            <p:cNvPr name="Freeform 5" id="5"/>
            <p:cNvSpPr/>
            <p:nvPr/>
          </p:nvSpPr>
          <p:spPr>
            <a:xfrm flipH="false" flipV="false" rot="0">
              <a:off x="0" y="0"/>
              <a:ext cx="5007739" cy="186469"/>
            </a:xfrm>
            <a:custGeom>
              <a:avLst/>
              <a:gdLst/>
              <a:ahLst/>
              <a:cxnLst/>
              <a:rect r="r" b="b" t="t" l="l"/>
              <a:pathLst>
                <a:path h="186469" w="5007739">
                  <a:moveTo>
                    <a:pt x="40717" y="0"/>
                  </a:moveTo>
                  <a:lnTo>
                    <a:pt x="4967022" y="0"/>
                  </a:lnTo>
                  <a:cubicBezTo>
                    <a:pt x="4989509" y="0"/>
                    <a:pt x="5007739" y="18230"/>
                    <a:pt x="5007739" y="40717"/>
                  </a:cubicBezTo>
                  <a:lnTo>
                    <a:pt x="5007739" y="145752"/>
                  </a:lnTo>
                  <a:cubicBezTo>
                    <a:pt x="5007739" y="156551"/>
                    <a:pt x="5003450" y="166907"/>
                    <a:pt x="4995813" y="174543"/>
                  </a:cubicBezTo>
                  <a:cubicBezTo>
                    <a:pt x="4988177" y="182179"/>
                    <a:pt x="4977821" y="186469"/>
                    <a:pt x="4967022" y="186469"/>
                  </a:cubicBezTo>
                  <a:lnTo>
                    <a:pt x="40717" y="186469"/>
                  </a:lnTo>
                  <a:cubicBezTo>
                    <a:pt x="29919" y="186469"/>
                    <a:pt x="19562" y="182179"/>
                    <a:pt x="11926" y="174543"/>
                  </a:cubicBezTo>
                  <a:cubicBezTo>
                    <a:pt x="4290" y="166907"/>
                    <a:pt x="0" y="156551"/>
                    <a:pt x="0" y="145752"/>
                  </a:cubicBezTo>
                  <a:lnTo>
                    <a:pt x="0" y="40717"/>
                  </a:lnTo>
                  <a:cubicBezTo>
                    <a:pt x="0" y="29919"/>
                    <a:pt x="4290" y="19562"/>
                    <a:pt x="11926" y="11926"/>
                  </a:cubicBezTo>
                  <a:cubicBezTo>
                    <a:pt x="19562" y="4290"/>
                    <a:pt x="29919" y="0"/>
                    <a:pt x="40717" y="0"/>
                  </a:cubicBezTo>
                  <a:close/>
                </a:path>
              </a:pathLst>
            </a:custGeom>
            <a:solidFill>
              <a:srgbClr val="F4F4F4"/>
            </a:solidFill>
            <a:ln cap="rnd">
              <a:noFill/>
              <a:prstDash val="solid"/>
              <a:round/>
            </a:ln>
          </p:spPr>
        </p:sp>
        <p:sp>
          <p:nvSpPr>
            <p:cNvPr name="TextBox 6" id="6"/>
            <p:cNvSpPr txBox="true"/>
            <p:nvPr/>
          </p:nvSpPr>
          <p:spPr>
            <a:xfrm>
              <a:off x="0" y="-47625"/>
              <a:ext cx="5007739" cy="234094"/>
            </a:xfrm>
            <a:prstGeom prst="rect">
              <a:avLst/>
            </a:prstGeom>
          </p:spPr>
          <p:txBody>
            <a:bodyPr anchor="ctr" rtlCol="false" tIns="50800" lIns="50800" bIns="50800" rIns="50800"/>
            <a:lstStyle/>
            <a:p>
              <a:pPr algn="ctr">
                <a:lnSpc>
                  <a:spcPts val="2519"/>
                </a:lnSpc>
              </a:pPr>
              <a:r>
                <a:rPr lang="en-US" b="true" sz="1799">
                  <a:solidFill>
                    <a:srgbClr val="718BAB"/>
                  </a:solidFill>
                  <a:latin typeface="Helios Bold"/>
                  <a:ea typeface="Helios Bold"/>
                  <a:cs typeface="Helios Bold"/>
                  <a:sym typeface="Helios Bold"/>
                </a:rPr>
                <a:t>5 BILLION</a:t>
              </a:r>
            </a:p>
          </p:txBody>
        </p:sp>
      </p:grpSp>
      <p:grpSp>
        <p:nvGrpSpPr>
          <p:cNvPr name="Group 7" id="7"/>
          <p:cNvGrpSpPr/>
          <p:nvPr/>
        </p:nvGrpSpPr>
        <p:grpSpPr>
          <a:xfrm rot="0">
            <a:off x="452177" y="22863219"/>
            <a:ext cx="19013761" cy="708000"/>
            <a:chOff x="0" y="0"/>
            <a:chExt cx="5007739" cy="186469"/>
          </a:xfrm>
        </p:grpSpPr>
        <p:sp>
          <p:nvSpPr>
            <p:cNvPr name="Freeform 8" id="8"/>
            <p:cNvSpPr/>
            <p:nvPr/>
          </p:nvSpPr>
          <p:spPr>
            <a:xfrm flipH="false" flipV="false" rot="0">
              <a:off x="0" y="0"/>
              <a:ext cx="5007739" cy="186469"/>
            </a:xfrm>
            <a:custGeom>
              <a:avLst/>
              <a:gdLst/>
              <a:ahLst/>
              <a:cxnLst/>
              <a:rect r="r" b="b" t="t" l="l"/>
              <a:pathLst>
                <a:path h="186469" w="5007739">
                  <a:moveTo>
                    <a:pt x="40717" y="0"/>
                  </a:moveTo>
                  <a:lnTo>
                    <a:pt x="4967022" y="0"/>
                  </a:lnTo>
                  <a:cubicBezTo>
                    <a:pt x="4989509" y="0"/>
                    <a:pt x="5007739" y="18230"/>
                    <a:pt x="5007739" y="40717"/>
                  </a:cubicBezTo>
                  <a:lnTo>
                    <a:pt x="5007739" y="145752"/>
                  </a:lnTo>
                  <a:cubicBezTo>
                    <a:pt x="5007739" y="156551"/>
                    <a:pt x="5003450" y="166907"/>
                    <a:pt x="4995813" y="174543"/>
                  </a:cubicBezTo>
                  <a:cubicBezTo>
                    <a:pt x="4988177" y="182179"/>
                    <a:pt x="4977821" y="186469"/>
                    <a:pt x="4967022" y="186469"/>
                  </a:cubicBezTo>
                  <a:lnTo>
                    <a:pt x="40717" y="186469"/>
                  </a:lnTo>
                  <a:cubicBezTo>
                    <a:pt x="29919" y="186469"/>
                    <a:pt x="19562" y="182179"/>
                    <a:pt x="11926" y="174543"/>
                  </a:cubicBezTo>
                  <a:cubicBezTo>
                    <a:pt x="4290" y="166907"/>
                    <a:pt x="0" y="156551"/>
                    <a:pt x="0" y="145752"/>
                  </a:cubicBezTo>
                  <a:lnTo>
                    <a:pt x="0" y="40717"/>
                  </a:lnTo>
                  <a:cubicBezTo>
                    <a:pt x="0" y="29919"/>
                    <a:pt x="4290" y="19562"/>
                    <a:pt x="11926" y="11926"/>
                  </a:cubicBezTo>
                  <a:cubicBezTo>
                    <a:pt x="19562" y="4290"/>
                    <a:pt x="29919" y="0"/>
                    <a:pt x="40717" y="0"/>
                  </a:cubicBezTo>
                  <a:close/>
                </a:path>
              </a:pathLst>
            </a:custGeom>
            <a:solidFill>
              <a:srgbClr val="F4F4F4"/>
            </a:solidFill>
            <a:ln cap="rnd">
              <a:noFill/>
              <a:prstDash val="solid"/>
              <a:round/>
            </a:ln>
          </p:spPr>
        </p:sp>
        <p:sp>
          <p:nvSpPr>
            <p:cNvPr name="TextBox 9" id="9"/>
            <p:cNvSpPr txBox="true"/>
            <p:nvPr/>
          </p:nvSpPr>
          <p:spPr>
            <a:xfrm>
              <a:off x="0" y="-47625"/>
              <a:ext cx="5007739" cy="234094"/>
            </a:xfrm>
            <a:prstGeom prst="rect">
              <a:avLst/>
            </a:prstGeom>
          </p:spPr>
          <p:txBody>
            <a:bodyPr anchor="ctr" rtlCol="false" tIns="50800" lIns="50800" bIns="50800" rIns="50800"/>
            <a:lstStyle/>
            <a:p>
              <a:pPr algn="ctr">
                <a:lnSpc>
                  <a:spcPts val="2519"/>
                </a:lnSpc>
              </a:pPr>
              <a:r>
                <a:rPr lang="en-US" b="true" sz="1799">
                  <a:solidFill>
                    <a:srgbClr val="718BAB"/>
                  </a:solidFill>
                  <a:latin typeface="Helios Bold"/>
                  <a:ea typeface="Helios Bold"/>
                  <a:cs typeface="Helios Bold"/>
                  <a:sym typeface="Helios Bold"/>
                </a:rPr>
                <a:t>1 BILLION</a:t>
              </a:r>
            </a:p>
          </p:txBody>
        </p:sp>
      </p:grpSp>
      <p:sp>
        <p:nvSpPr>
          <p:cNvPr name="TextBox 10" id="10"/>
          <p:cNvSpPr txBox="true"/>
          <p:nvPr/>
        </p:nvSpPr>
        <p:spPr>
          <a:xfrm rot="0">
            <a:off x="452177" y="20518732"/>
            <a:ext cx="19013761" cy="240664"/>
          </a:xfrm>
          <a:prstGeom prst="rect">
            <a:avLst/>
          </a:prstGeom>
        </p:spPr>
        <p:txBody>
          <a:bodyPr anchor="t" rtlCol="false" tIns="0" lIns="0" bIns="0" rIns="0">
            <a:spAutoFit/>
          </a:bodyPr>
          <a:lstStyle/>
          <a:p>
            <a:pPr algn="ctr" marL="0" indent="0" lvl="0">
              <a:lnSpc>
                <a:spcPts val="1960"/>
              </a:lnSpc>
              <a:spcBef>
                <a:spcPct val="0"/>
              </a:spcBef>
            </a:pPr>
            <a:r>
              <a:rPr lang="en-US" sz="1400" u="none">
                <a:solidFill>
                  <a:srgbClr val="2A2E3A"/>
                </a:solidFill>
                <a:latin typeface="Helios"/>
                <a:ea typeface="Helios"/>
                <a:cs typeface="Helios"/>
                <a:sym typeface="Helios"/>
              </a:rPr>
              <a:t>Average Revenue/Customer:</a:t>
            </a:r>
          </a:p>
        </p:txBody>
      </p:sp>
      <p:sp>
        <p:nvSpPr>
          <p:cNvPr name="TextBox 11" id="11"/>
          <p:cNvSpPr txBox="true"/>
          <p:nvPr/>
        </p:nvSpPr>
        <p:spPr>
          <a:xfrm rot="0">
            <a:off x="452177" y="22227977"/>
            <a:ext cx="19013761" cy="240664"/>
          </a:xfrm>
          <a:prstGeom prst="rect">
            <a:avLst/>
          </a:prstGeom>
        </p:spPr>
        <p:txBody>
          <a:bodyPr anchor="t" rtlCol="false" tIns="0" lIns="0" bIns="0" rIns="0">
            <a:spAutoFit/>
          </a:bodyPr>
          <a:lstStyle/>
          <a:p>
            <a:pPr algn="ctr" marL="0" indent="0" lvl="0">
              <a:lnSpc>
                <a:spcPts val="1960"/>
              </a:lnSpc>
              <a:spcBef>
                <a:spcPct val="0"/>
              </a:spcBef>
            </a:pPr>
            <a:r>
              <a:rPr lang="en-US" sz="1400" u="none">
                <a:solidFill>
                  <a:srgbClr val="2A2E3A"/>
                </a:solidFill>
                <a:latin typeface="Helios"/>
                <a:ea typeface="Helios"/>
                <a:cs typeface="Helios"/>
                <a:sym typeface="Helios"/>
              </a:rPr>
              <a:t>Monthly Revenue Growth:</a:t>
            </a:r>
          </a:p>
        </p:txBody>
      </p:sp>
      <p:sp>
        <p:nvSpPr>
          <p:cNvPr name="TextBox 12" id="12"/>
          <p:cNvSpPr txBox="true"/>
          <p:nvPr/>
        </p:nvSpPr>
        <p:spPr>
          <a:xfrm rot="0">
            <a:off x="452177" y="2510755"/>
            <a:ext cx="17609100" cy="7416373"/>
          </a:xfrm>
          <a:prstGeom prst="rect">
            <a:avLst/>
          </a:prstGeom>
        </p:spPr>
        <p:txBody>
          <a:bodyPr anchor="t" rtlCol="false" tIns="0" lIns="0" bIns="0" rIns="0">
            <a:spAutoFit/>
          </a:bodyPr>
          <a:lstStyle/>
          <a:p>
            <a:pPr algn="l">
              <a:lnSpc>
                <a:spcPts val="3358"/>
              </a:lnSpc>
            </a:pPr>
            <a:r>
              <a:rPr lang="en-US" sz="2583" b="true">
                <a:solidFill>
                  <a:srgbClr val="153969"/>
                </a:solidFill>
                <a:latin typeface="Klein Bold"/>
                <a:ea typeface="Klein Bold"/>
                <a:cs typeface="Klein Bold"/>
                <a:sym typeface="Klein Bold"/>
              </a:rPr>
              <a:t>To address the problem of mobile phone </a:t>
            </a:r>
            <a:r>
              <a:rPr lang="en-US" b="true" sz="2583">
                <a:solidFill>
                  <a:srgbClr val="153969"/>
                </a:solidFill>
                <a:latin typeface="Klein Bold"/>
                <a:ea typeface="Klein Bold"/>
                <a:cs typeface="Klein Bold"/>
                <a:sym typeface="Klein Bold"/>
              </a:rPr>
              <a:t>usage by students in the classroom, the proposed solution involves creating a Mobile Detector System that utilizes hardware and software components to detect and alert when a student is using a mobile phone. The key features and components of the solution are as follows:</a:t>
            </a:r>
          </a:p>
          <a:p>
            <a:pPr algn="l">
              <a:lnSpc>
                <a:spcPts val="3228"/>
              </a:lnSpc>
            </a:pPr>
            <a:r>
              <a:rPr lang="en-US" b="true" sz="2483">
                <a:solidFill>
                  <a:srgbClr val="153969"/>
                </a:solidFill>
                <a:latin typeface="Klein Bold"/>
                <a:ea typeface="Klein Bold"/>
                <a:cs typeface="Klein Bold"/>
                <a:sym typeface="Klein Bold"/>
              </a:rPr>
              <a:t>Components:</a:t>
            </a:r>
          </a:p>
          <a:p>
            <a:pPr algn="l">
              <a:lnSpc>
                <a:spcPts val="3228"/>
              </a:lnSpc>
            </a:pPr>
            <a:r>
              <a:rPr lang="en-US" b="true" sz="2483">
                <a:solidFill>
                  <a:srgbClr val="153969"/>
                </a:solidFill>
                <a:latin typeface="Klein Bold"/>
                <a:ea typeface="Klein Bold"/>
                <a:cs typeface="Klein Bold"/>
                <a:sym typeface="Klein Bold"/>
              </a:rPr>
              <a:t> 1.ESP32S3 Module:</a:t>
            </a:r>
          </a:p>
          <a:p>
            <a:pPr algn="l">
              <a:lnSpc>
                <a:spcPts val="3228"/>
              </a:lnSpc>
            </a:pPr>
            <a:r>
              <a:rPr lang="en-US" b="true" sz="2483">
                <a:solidFill>
                  <a:srgbClr val="153969"/>
                </a:solidFill>
                <a:latin typeface="Klein Bold"/>
                <a:ea typeface="Klein Bold"/>
                <a:cs typeface="Klein Bold"/>
                <a:sym typeface="Klein Bold"/>
              </a:rPr>
              <a:t>Acts as the core microcontroller for the system, handling data processing and communication.</a:t>
            </a:r>
          </a:p>
          <a:p>
            <a:pPr algn="l">
              <a:lnSpc>
                <a:spcPts val="3228"/>
              </a:lnSpc>
            </a:pPr>
          </a:p>
          <a:p>
            <a:pPr algn="l">
              <a:lnSpc>
                <a:spcPts val="3228"/>
              </a:lnSpc>
            </a:pPr>
            <a:r>
              <a:rPr lang="en-US" b="true" sz="2483">
                <a:solidFill>
                  <a:srgbClr val="153969"/>
                </a:solidFill>
                <a:latin typeface="Klein Bold"/>
                <a:ea typeface="Klein Bold"/>
                <a:cs typeface="Klein Bold"/>
                <a:sym typeface="Klein Bold"/>
              </a:rPr>
              <a:t> 2.Camera Module :</a:t>
            </a:r>
          </a:p>
          <a:p>
            <a:pPr algn="l">
              <a:lnSpc>
                <a:spcPts val="3228"/>
              </a:lnSpc>
            </a:pPr>
            <a:r>
              <a:rPr lang="en-US" b="true" sz="2483">
                <a:solidFill>
                  <a:srgbClr val="153969"/>
                </a:solidFill>
                <a:latin typeface="Klein Bold"/>
                <a:ea typeface="Klein Bold"/>
                <a:cs typeface="Klein Bold"/>
                <a:sym typeface="Klein Bold"/>
              </a:rPr>
              <a:t>Captures images of the student when a phone is detected, providing visual evidence.</a:t>
            </a:r>
          </a:p>
          <a:p>
            <a:pPr algn="l">
              <a:lnSpc>
                <a:spcPts val="3228"/>
              </a:lnSpc>
            </a:pPr>
            <a:r>
              <a:rPr lang="en-US" b="true" sz="2483">
                <a:solidFill>
                  <a:srgbClr val="153969"/>
                </a:solidFill>
                <a:latin typeface="Klein Bold"/>
                <a:ea typeface="Klein Bold"/>
                <a:cs typeface="Klein Bold"/>
                <a:sym typeface="Klein Bold"/>
              </a:rPr>
              <a:t>Potential Benefits:</a:t>
            </a:r>
          </a:p>
          <a:p>
            <a:pPr algn="l" marL="536221" indent="-268111" lvl="1">
              <a:lnSpc>
                <a:spcPts val="3228"/>
              </a:lnSpc>
              <a:buFont typeface="Arial"/>
              <a:buChar char="•"/>
            </a:pPr>
            <a:r>
              <a:rPr lang="en-US" b="true" sz="2483">
                <a:solidFill>
                  <a:srgbClr val="153969"/>
                </a:solidFill>
                <a:latin typeface="Klein Bold"/>
                <a:ea typeface="Klein Bold"/>
                <a:cs typeface="Klein Bold"/>
                <a:sym typeface="Klein Bold"/>
              </a:rPr>
              <a:t>Enhanced Focus: Helps students stay focused on their studies by minimizing distractions from mobile phones.</a:t>
            </a:r>
          </a:p>
          <a:p>
            <a:pPr algn="l" marL="536221" indent="-268111" lvl="1">
              <a:lnSpc>
                <a:spcPts val="3228"/>
              </a:lnSpc>
              <a:buFont typeface="Arial"/>
              <a:buChar char="•"/>
            </a:pPr>
            <a:r>
              <a:rPr lang="en-US" b="true" sz="2483">
                <a:solidFill>
                  <a:srgbClr val="153969"/>
                </a:solidFill>
                <a:latin typeface="Klein Bold"/>
                <a:ea typeface="Klein Bold"/>
                <a:cs typeface="Klein Bold"/>
                <a:sym typeface="Klein Bold"/>
              </a:rPr>
              <a:t>Improved Classroom Management: Assists instructors in monitoring and managing phone usage, maintaining discipline.</a:t>
            </a:r>
          </a:p>
          <a:p>
            <a:pPr algn="l" marL="536221" indent="-268111" lvl="1">
              <a:lnSpc>
                <a:spcPts val="3228"/>
              </a:lnSpc>
              <a:buFont typeface="Arial"/>
              <a:buChar char="•"/>
            </a:pPr>
            <a:r>
              <a:rPr lang="en-US" b="true" sz="2483">
                <a:solidFill>
                  <a:srgbClr val="153969"/>
                </a:solidFill>
                <a:latin typeface="Klein Bold"/>
                <a:ea typeface="Klein Bold"/>
                <a:cs typeface="Klein Bold"/>
                <a:sym typeface="Klein Bold"/>
              </a:rPr>
              <a:t>Increased Engagement: Encourages active participation in classroom activities by reducing distractions.</a:t>
            </a:r>
          </a:p>
          <a:p>
            <a:pPr algn="l" marL="536221" indent="-268111" lvl="1">
              <a:lnSpc>
                <a:spcPts val="3228"/>
              </a:lnSpc>
              <a:buFont typeface="Arial"/>
              <a:buChar char="•"/>
            </a:pPr>
            <a:r>
              <a:rPr lang="en-US" b="true" sz="2483">
                <a:solidFill>
                  <a:srgbClr val="153969"/>
                </a:solidFill>
                <a:latin typeface="Klein Bold"/>
                <a:ea typeface="Klein Bold"/>
                <a:cs typeface="Klein Bold"/>
                <a:sym typeface="Klein Bold"/>
              </a:rPr>
              <a:t>Upheld Academic Integrity: Reduces the likelihood of cheating during exams or assessments.</a:t>
            </a:r>
          </a:p>
          <a:p>
            <a:pPr algn="l">
              <a:lnSpc>
                <a:spcPts val="3228"/>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8868"/>
            <a:ext cx="9144000" cy="10295868"/>
            <a:chOff x="0" y="0"/>
            <a:chExt cx="2408296" cy="2711669"/>
          </a:xfrm>
        </p:grpSpPr>
        <p:sp>
          <p:nvSpPr>
            <p:cNvPr name="Freeform 3" id="3"/>
            <p:cNvSpPr/>
            <p:nvPr/>
          </p:nvSpPr>
          <p:spPr>
            <a:xfrm flipH="false" flipV="false" rot="0">
              <a:off x="0" y="0"/>
              <a:ext cx="2408296" cy="2711669"/>
            </a:xfrm>
            <a:custGeom>
              <a:avLst/>
              <a:gdLst/>
              <a:ahLst/>
              <a:cxnLst/>
              <a:rect r="r" b="b" t="t" l="l"/>
              <a:pathLst>
                <a:path h="2711669" w="2408296">
                  <a:moveTo>
                    <a:pt x="0" y="0"/>
                  </a:moveTo>
                  <a:lnTo>
                    <a:pt x="2408296" y="0"/>
                  </a:lnTo>
                  <a:lnTo>
                    <a:pt x="2408296" y="2711669"/>
                  </a:lnTo>
                  <a:lnTo>
                    <a:pt x="0" y="2711669"/>
                  </a:lnTo>
                  <a:close/>
                </a:path>
              </a:pathLst>
            </a:custGeom>
            <a:solidFill>
              <a:srgbClr val="F4F4F4"/>
            </a:solidFill>
          </p:spPr>
        </p:sp>
        <p:sp>
          <p:nvSpPr>
            <p:cNvPr name="TextBox 4" id="4"/>
            <p:cNvSpPr txBox="true"/>
            <p:nvPr/>
          </p:nvSpPr>
          <p:spPr>
            <a:xfrm>
              <a:off x="0" y="-38100"/>
              <a:ext cx="2408296" cy="2749769"/>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745046" y="1969757"/>
            <a:ext cx="567309" cy="480665"/>
          </a:xfrm>
          <a:custGeom>
            <a:avLst/>
            <a:gdLst/>
            <a:ahLst/>
            <a:cxnLst/>
            <a:rect r="r" b="b" t="t" l="l"/>
            <a:pathLst>
              <a:path h="480665" w="567309">
                <a:moveTo>
                  <a:pt x="0" y="0"/>
                </a:moveTo>
                <a:lnTo>
                  <a:pt x="567308" y="0"/>
                </a:lnTo>
                <a:lnTo>
                  <a:pt x="567308" y="480665"/>
                </a:lnTo>
                <a:lnTo>
                  <a:pt x="0" y="48066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745046" y="6691524"/>
            <a:ext cx="567309" cy="480665"/>
          </a:xfrm>
          <a:custGeom>
            <a:avLst/>
            <a:gdLst/>
            <a:ahLst/>
            <a:cxnLst/>
            <a:rect r="r" b="b" t="t" l="l"/>
            <a:pathLst>
              <a:path h="480665" w="567309">
                <a:moveTo>
                  <a:pt x="0" y="0"/>
                </a:moveTo>
                <a:lnTo>
                  <a:pt x="567308" y="0"/>
                </a:lnTo>
                <a:lnTo>
                  <a:pt x="567308" y="480665"/>
                </a:lnTo>
                <a:lnTo>
                  <a:pt x="0" y="48066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9686637" y="1729424"/>
            <a:ext cx="567309" cy="480665"/>
          </a:xfrm>
          <a:custGeom>
            <a:avLst/>
            <a:gdLst/>
            <a:ahLst/>
            <a:cxnLst/>
            <a:rect r="r" b="b" t="t" l="l"/>
            <a:pathLst>
              <a:path h="480665" w="567309">
                <a:moveTo>
                  <a:pt x="0" y="0"/>
                </a:moveTo>
                <a:lnTo>
                  <a:pt x="567308" y="0"/>
                </a:lnTo>
                <a:lnTo>
                  <a:pt x="567308" y="480665"/>
                </a:lnTo>
                <a:lnTo>
                  <a:pt x="0" y="48066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9686637" y="5794034"/>
            <a:ext cx="567309" cy="480665"/>
          </a:xfrm>
          <a:custGeom>
            <a:avLst/>
            <a:gdLst/>
            <a:ahLst/>
            <a:cxnLst/>
            <a:rect r="r" b="b" t="t" l="l"/>
            <a:pathLst>
              <a:path h="480665" w="567309">
                <a:moveTo>
                  <a:pt x="0" y="0"/>
                </a:moveTo>
                <a:lnTo>
                  <a:pt x="567308" y="0"/>
                </a:lnTo>
                <a:lnTo>
                  <a:pt x="567308" y="480665"/>
                </a:lnTo>
                <a:lnTo>
                  <a:pt x="0" y="48066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265645" y="9324975"/>
            <a:ext cx="9089059" cy="938151"/>
          </a:xfrm>
          <a:custGeom>
            <a:avLst/>
            <a:gdLst/>
            <a:ahLst/>
            <a:cxnLst/>
            <a:rect r="r" b="b" t="t" l="l"/>
            <a:pathLst>
              <a:path h="938151" w="9089059">
                <a:moveTo>
                  <a:pt x="0" y="0"/>
                </a:moveTo>
                <a:lnTo>
                  <a:pt x="9089059" y="0"/>
                </a:lnTo>
                <a:lnTo>
                  <a:pt x="9089059" y="938151"/>
                </a:lnTo>
                <a:lnTo>
                  <a:pt x="0" y="938151"/>
                </a:lnTo>
                <a:lnTo>
                  <a:pt x="0" y="0"/>
                </a:lnTo>
                <a:close/>
              </a:path>
            </a:pathLst>
          </a:custGeom>
          <a:blipFill>
            <a:blip r:embed="rId4"/>
            <a:stretch>
              <a:fillRect l="0" t="0" r="-28481" b="0"/>
            </a:stretch>
          </a:blipFill>
        </p:spPr>
      </p:sp>
      <p:grpSp>
        <p:nvGrpSpPr>
          <p:cNvPr name="Group 10" id="10"/>
          <p:cNvGrpSpPr/>
          <p:nvPr/>
        </p:nvGrpSpPr>
        <p:grpSpPr>
          <a:xfrm rot="0">
            <a:off x="1028700" y="568877"/>
            <a:ext cx="6500368" cy="1789453"/>
            <a:chOff x="0" y="0"/>
            <a:chExt cx="8667158" cy="2385937"/>
          </a:xfrm>
        </p:grpSpPr>
        <p:sp>
          <p:nvSpPr>
            <p:cNvPr name="TextBox 11" id="11"/>
            <p:cNvSpPr txBox="true"/>
            <p:nvPr/>
          </p:nvSpPr>
          <p:spPr>
            <a:xfrm rot="0">
              <a:off x="0" y="-76200"/>
              <a:ext cx="8667158" cy="1494367"/>
            </a:xfrm>
            <a:prstGeom prst="rect">
              <a:avLst/>
            </a:prstGeom>
          </p:spPr>
          <p:txBody>
            <a:bodyPr anchor="t" rtlCol="false" tIns="0" lIns="0" bIns="0" rIns="0">
              <a:spAutoFit/>
            </a:bodyPr>
            <a:lstStyle/>
            <a:p>
              <a:pPr algn="l">
                <a:lnSpc>
                  <a:spcPts val="9099"/>
                </a:lnSpc>
              </a:pPr>
              <a:r>
                <a:rPr lang="en-US" b="true" sz="6999">
                  <a:solidFill>
                    <a:srgbClr val="2A2E3A"/>
                  </a:solidFill>
                  <a:latin typeface="Klein Bold"/>
                  <a:ea typeface="Klein Bold"/>
                  <a:cs typeface="Klein Bold"/>
                  <a:sym typeface="Klein Bold"/>
                </a:rPr>
                <a:t>How It </a:t>
              </a:r>
              <a:r>
                <a:rPr lang="en-US" b="true" sz="6999">
                  <a:solidFill>
                    <a:srgbClr val="718BAB"/>
                  </a:solidFill>
                  <a:latin typeface="Klein Bold"/>
                  <a:ea typeface="Klein Bold"/>
                  <a:cs typeface="Klein Bold"/>
                  <a:sym typeface="Klein Bold"/>
                </a:rPr>
                <a:t>Works</a:t>
              </a:r>
            </a:p>
          </p:txBody>
        </p:sp>
        <p:sp>
          <p:nvSpPr>
            <p:cNvPr name="TextBox 12" id="12"/>
            <p:cNvSpPr txBox="true"/>
            <p:nvPr/>
          </p:nvSpPr>
          <p:spPr>
            <a:xfrm rot="0">
              <a:off x="0" y="1678335"/>
              <a:ext cx="7824888" cy="707602"/>
            </a:xfrm>
            <a:prstGeom prst="rect">
              <a:avLst/>
            </a:prstGeom>
          </p:spPr>
          <p:txBody>
            <a:bodyPr anchor="t" rtlCol="false" tIns="0" lIns="0" bIns="0" rIns="0">
              <a:spAutoFit/>
            </a:bodyPr>
            <a:lstStyle/>
            <a:p>
              <a:pPr algn="l">
                <a:lnSpc>
                  <a:spcPts val="4479"/>
                </a:lnSpc>
              </a:pPr>
            </a:p>
          </p:txBody>
        </p:sp>
      </p:grpSp>
      <p:grpSp>
        <p:nvGrpSpPr>
          <p:cNvPr name="Group 13" id="13"/>
          <p:cNvGrpSpPr/>
          <p:nvPr/>
        </p:nvGrpSpPr>
        <p:grpSpPr>
          <a:xfrm rot="0">
            <a:off x="1565660" y="1969757"/>
            <a:ext cx="6500368" cy="756941"/>
            <a:chOff x="0" y="0"/>
            <a:chExt cx="8667158" cy="1009255"/>
          </a:xfrm>
        </p:grpSpPr>
        <p:sp>
          <p:nvSpPr>
            <p:cNvPr name="TextBox 14" id="14"/>
            <p:cNvSpPr txBox="true"/>
            <p:nvPr/>
          </p:nvSpPr>
          <p:spPr>
            <a:xfrm rot="0">
              <a:off x="0" y="-38100"/>
              <a:ext cx="8667158" cy="706118"/>
            </a:xfrm>
            <a:prstGeom prst="rect">
              <a:avLst/>
            </a:prstGeom>
          </p:spPr>
          <p:txBody>
            <a:bodyPr anchor="t" rtlCol="false" tIns="0" lIns="0" bIns="0" rIns="0">
              <a:spAutoFit/>
            </a:bodyPr>
            <a:lstStyle/>
            <a:p>
              <a:pPr algn="l">
                <a:lnSpc>
                  <a:spcPts val="4290"/>
                </a:lnSpc>
              </a:pPr>
              <a:r>
                <a:rPr lang="en-US" sz="3300" b="true">
                  <a:solidFill>
                    <a:srgbClr val="2A2E3A"/>
                  </a:solidFill>
                  <a:latin typeface="Klein Bold"/>
                  <a:ea typeface="Klein Bold"/>
                  <a:cs typeface="Klein Bold"/>
                  <a:sym typeface="Klein Bold"/>
                </a:rPr>
                <a:t>Initialization:</a:t>
              </a:r>
            </a:p>
          </p:txBody>
        </p:sp>
        <p:sp>
          <p:nvSpPr>
            <p:cNvPr name="TextBox 15" id="15"/>
            <p:cNvSpPr txBox="true"/>
            <p:nvPr/>
          </p:nvSpPr>
          <p:spPr>
            <a:xfrm rot="0">
              <a:off x="0" y="985337"/>
              <a:ext cx="7824888" cy="23918"/>
            </a:xfrm>
            <a:prstGeom prst="rect">
              <a:avLst/>
            </a:prstGeom>
          </p:spPr>
          <p:txBody>
            <a:bodyPr anchor="t" rtlCol="false" tIns="0" lIns="0" bIns="0" rIns="0">
              <a:spAutoFit/>
            </a:bodyPr>
            <a:lstStyle/>
            <a:p>
              <a:pPr algn="l">
                <a:lnSpc>
                  <a:spcPts val="105"/>
                </a:lnSpc>
              </a:pPr>
            </a:p>
          </p:txBody>
        </p:sp>
      </p:grpSp>
      <p:grpSp>
        <p:nvGrpSpPr>
          <p:cNvPr name="Group 16" id="16"/>
          <p:cNvGrpSpPr/>
          <p:nvPr/>
        </p:nvGrpSpPr>
        <p:grpSpPr>
          <a:xfrm rot="0">
            <a:off x="1565660" y="2796972"/>
            <a:ext cx="6500368" cy="1703726"/>
            <a:chOff x="0" y="0"/>
            <a:chExt cx="8667158" cy="2271635"/>
          </a:xfrm>
        </p:grpSpPr>
        <p:sp>
          <p:nvSpPr>
            <p:cNvPr name="TextBox 17" id="17"/>
            <p:cNvSpPr txBox="true"/>
            <p:nvPr/>
          </p:nvSpPr>
          <p:spPr>
            <a:xfrm rot="0">
              <a:off x="0" y="-47625"/>
              <a:ext cx="8667158" cy="1978023"/>
            </a:xfrm>
            <a:prstGeom prst="rect">
              <a:avLst/>
            </a:prstGeom>
          </p:spPr>
          <p:txBody>
            <a:bodyPr anchor="t" rtlCol="false" tIns="0" lIns="0" bIns="0" rIns="0">
              <a:spAutoFit/>
            </a:bodyPr>
            <a:lstStyle/>
            <a:p>
              <a:pPr algn="l" marL="647721" indent="-323861" lvl="1">
                <a:lnSpc>
                  <a:spcPts val="3900"/>
                </a:lnSpc>
                <a:buFont typeface="Arial"/>
                <a:buChar char="•"/>
              </a:pPr>
              <a:r>
                <a:rPr lang="en-US" b="true" sz="3000">
                  <a:solidFill>
                    <a:srgbClr val="718BAB"/>
                  </a:solidFill>
                  <a:latin typeface="Klein Bold"/>
                  <a:ea typeface="Klein Bold"/>
                  <a:cs typeface="Klein Bold"/>
                  <a:sym typeface="Klein Bold"/>
                </a:rPr>
                <a:t>The Seeed XIAO ESP32S3 initializes and sets up with wifi</a:t>
              </a:r>
            </a:p>
          </p:txBody>
        </p:sp>
        <p:sp>
          <p:nvSpPr>
            <p:cNvPr name="TextBox 18" id="18"/>
            <p:cNvSpPr txBox="true"/>
            <p:nvPr/>
          </p:nvSpPr>
          <p:spPr>
            <a:xfrm rot="0">
              <a:off x="0" y="2247717"/>
              <a:ext cx="7824888" cy="23918"/>
            </a:xfrm>
            <a:prstGeom prst="rect">
              <a:avLst/>
            </a:prstGeom>
          </p:spPr>
          <p:txBody>
            <a:bodyPr anchor="t" rtlCol="false" tIns="0" lIns="0" bIns="0" rIns="0">
              <a:spAutoFit/>
            </a:bodyPr>
            <a:lstStyle/>
            <a:p>
              <a:pPr algn="l">
                <a:lnSpc>
                  <a:spcPts val="105"/>
                </a:lnSpc>
              </a:pPr>
            </a:p>
          </p:txBody>
        </p:sp>
      </p:grpSp>
      <p:grpSp>
        <p:nvGrpSpPr>
          <p:cNvPr name="Group 19" id="19"/>
          <p:cNvGrpSpPr/>
          <p:nvPr/>
        </p:nvGrpSpPr>
        <p:grpSpPr>
          <a:xfrm rot="0">
            <a:off x="1565660" y="4570973"/>
            <a:ext cx="6500368" cy="1703726"/>
            <a:chOff x="0" y="0"/>
            <a:chExt cx="8667158" cy="2271635"/>
          </a:xfrm>
        </p:grpSpPr>
        <p:sp>
          <p:nvSpPr>
            <p:cNvPr name="TextBox 20" id="20"/>
            <p:cNvSpPr txBox="true"/>
            <p:nvPr/>
          </p:nvSpPr>
          <p:spPr>
            <a:xfrm rot="0">
              <a:off x="0" y="-47625"/>
              <a:ext cx="8667158" cy="1978023"/>
            </a:xfrm>
            <a:prstGeom prst="rect">
              <a:avLst/>
            </a:prstGeom>
          </p:spPr>
          <p:txBody>
            <a:bodyPr anchor="t" rtlCol="false" tIns="0" lIns="0" bIns="0" rIns="0">
              <a:spAutoFit/>
            </a:bodyPr>
            <a:lstStyle/>
            <a:p>
              <a:pPr algn="l" marL="647721" indent="-323861" lvl="1">
                <a:lnSpc>
                  <a:spcPts val="3900"/>
                </a:lnSpc>
                <a:buFont typeface="Arial"/>
                <a:buChar char="•"/>
              </a:pPr>
              <a:r>
                <a:rPr lang="en-US" b="true" sz="3000">
                  <a:solidFill>
                    <a:srgbClr val="718BAB"/>
                  </a:solidFill>
                  <a:latin typeface="Klein Bold"/>
                  <a:ea typeface="Klein Bold"/>
                  <a:cs typeface="Klein Bold"/>
                  <a:sym typeface="Klein Bold"/>
                </a:rPr>
                <a:t>Connects to the Wi-Fi network for sending email notifications.</a:t>
              </a:r>
            </a:p>
          </p:txBody>
        </p:sp>
        <p:sp>
          <p:nvSpPr>
            <p:cNvPr name="TextBox 21" id="21"/>
            <p:cNvSpPr txBox="true"/>
            <p:nvPr/>
          </p:nvSpPr>
          <p:spPr>
            <a:xfrm rot="0">
              <a:off x="0" y="2247717"/>
              <a:ext cx="7824888" cy="23918"/>
            </a:xfrm>
            <a:prstGeom prst="rect">
              <a:avLst/>
            </a:prstGeom>
          </p:spPr>
          <p:txBody>
            <a:bodyPr anchor="t" rtlCol="false" tIns="0" lIns="0" bIns="0" rIns="0">
              <a:spAutoFit/>
            </a:bodyPr>
            <a:lstStyle/>
            <a:p>
              <a:pPr algn="l">
                <a:lnSpc>
                  <a:spcPts val="105"/>
                </a:lnSpc>
              </a:pPr>
            </a:p>
          </p:txBody>
        </p:sp>
      </p:grpSp>
      <p:grpSp>
        <p:nvGrpSpPr>
          <p:cNvPr name="Group 22" id="22"/>
          <p:cNvGrpSpPr/>
          <p:nvPr/>
        </p:nvGrpSpPr>
        <p:grpSpPr>
          <a:xfrm rot="0">
            <a:off x="1565660" y="6691524"/>
            <a:ext cx="6500368" cy="756941"/>
            <a:chOff x="0" y="0"/>
            <a:chExt cx="8667158" cy="1009255"/>
          </a:xfrm>
        </p:grpSpPr>
        <p:sp>
          <p:nvSpPr>
            <p:cNvPr name="TextBox 23" id="23"/>
            <p:cNvSpPr txBox="true"/>
            <p:nvPr/>
          </p:nvSpPr>
          <p:spPr>
            <a:xfrm rot="0">
              <a:off x="0" y="-38100"/>
              <a:ext cx="8667158" cy="706118"/>
            </a:xfrm>
            <a:prstGeom prst="rect">
              <a:avLst/>
            </a:prstGeom>
          </p:spPr>
          <p:txBody>
            <a:bodyPr anchor="t" rtlCol="false" tIns="0" lIns="0" bIns="0" rIns="0">
              <a:spAutoFit/>
            </a:bodyPr>
            <a:lstStyle/>
            <a:p>
              <a:pPr algn="l">
                <a:lnSpc>
                  <a:spcPts val="4290"/>
                </a:lnSpc>
              </a:pPr>
              <a:r>
                <a:rPr lang="en-US" sz="3300" b="true">
                  <a:solidFill>
                    <a:srgbClr val="2A2E3A"/>
                  </a:solidFill>
                  <a:latin typeface="Klein Bold"/>
                  <a:ea typeface="Klein Bold"/>
                  <a:cs typeface="Klein Bold"/>
                  <a:sym typeface="Klein Bold"/>
                </a:rPr>
                <a:t>Detection:</a:t>
              </a:r>
            </a:p>
          </p:txBody>
        </p:sp>
        <p:sp>
          <p:nvSpPr>
            <p:cNvPr name="TextBox 24" id="24"/>
            <p:cNvSpPr txBox="true"/>
            <p:nvPr/>
          </p:nvSpPr>
          <p:spPr>
            <a:xfrm rot="0">
              <a:off x="0" y="985337"/>
              <a:ext cx="7824888" cy="23918"/>
            </a:xfrm>
            <a:prstGeom prst="rect">
              <a:avLst/>
            </a:prstGeom>
          </p:spPr>
          <p:txBody>
            <a:bodyPr anchor="t" rtlCol="false" tIns="0" lIns="0" bIns="0" rIns="0">
              <a:spAutoFit/>
            </a:bodyPr>
            <a:lstStyle/>
            <a:p>
              <a:pPr algn="l">
                <a:lnSpc>
                  <a:spcPts val="105"/>
                </a:lnSpc>
              </a:pPr>
            </a:p>
          </p:txBody>
        </p:sp>
      </p:grpSp>
      <p:grpSp>
        <p:nvGrpSpPr>
          <p:cNvPr name="Group 25" id="25"/>
          <p:cNvGrpSpPr/>
          <p:nvPr/>
        </p:nvGrpSpPr>
        <p:grpSpPr>
          <a:xfrm rot="0">
            <a:off x="1565660" y="7554574"/>
            <a:ext cx="6500368" cy="1703726"/>
            <a:chOff x="0" y="0"/>
            <a:chExt cx="8667158" cy="2271635"/>
          </a:xfrm>
        </p:grpSpPr>
        <p:sp>
          <p:nvSpPr>
            <p:cNvPr name="TextBox 26" id="26"/>
            <p:cNvSpPr txBox="true"/>
            <p:nvPr/>
          </p:nvSpPr>
          <p:spPr>
            <a:xfrm rot="0">
              <a:off x="0" y="-47625"/>
              <a:ext cx="8667158" cy="1978023"/>
            </a:xfrm>
            <a:prstGeom prst="rect">
              <a:avLst/>
            </a:prstGeom>
          </p:spPr>
          <p:txBody>
            <a:bodyPr anchor="t" rtlCol="false" tIns="0" lIns="0" bIns="0" rIns="0">
              <a:spAutoFit/>
            </a:bodyPr>
            <a:lstStyle/>
            <a:p>
              <a:pPr algn="l" marL="647721" indent="-323861" lvl="1">
                <a:lnSpc>
                  <a:spcPts val="3900"/>
                </a:lnSpc>
                <a:buFont typeface="Arial"/>
                <a:buChar char="•"/>
              </a:pPr>
              <a:r>
                <a:rPr lang="en-US" b="true" sz="3000">
                  <a:solidFill>
                    <a:srgbClr val="718BAB"/>
                  </a:solidFill>
                  <a:latin typeface="Klein Bold"/>
                  <a:ea typeface="Klein Bold"/>
                  <a:cs typeface="Klein Bold"/>
                  <a:sym typeface="Klein Bold"/>
                </a:rPr>
                <a:t>When a mobile phone signal is detected, the XIAO ESP32S3 processes the signal</a:t>
              </a:r>
            </a:p>
          </p:txBody>
        </p:sp>
        <p:sp>
          <p:nvSpPr>
            <p:cNvPr name="TextBox 27" id="27"/>
            <p:cNvSpPr txBox="true"/>
            <p:nvPr/>
          </p:nvSpPr>
          <p:spPr>
            <a:xfrm rot="0">
              <a:off x="0" y="2247717"/>
              <a:ext cx="7824888" cy="23918"/>
            </a:xfrm>
            <a:prstGeom prst="rect">
              <a:avLst/>
            </a:prstGeom>
          </p:spPr>
          <p:txBody>
            <a:bodyPr anchor="t" rtlCol="false" tIns="0" lIns="0" bIns="0" rIns="0">
              <a:spAutoFit/>
            </a:bodyPr>
            <a:lstStyle/>
            <a:p>
              <a:pPr algn="l">
                <a:lnSpc>
                  <a:spcPts val="105"/>
                </a:lnSpc>
              </a:pPr>
            </a:p>
          </p:txBody>
        </p:sp>
      </p:grpSp>
      <p:grpSp>
        <p:nvGrpSpPr>
          <p:cNvPr name="Group 28" id="28"/>
          <p:cNvGrpSpPr/>
          <p:nvPr/>
        </p:nvGrpSpPr>
        <p:grpSpPr>
          <a:xfrm rot="0">
            <a:off x="10511120" y="1729424"/>
            <a:ext cx="6500368" cy="756941"/>
            <a:chOff x="0" y="0"/>
            <a:chExt cx="8667158" cy="1009255"/>
          </a:xfrm>
        </p:grpSpPr>
        <p:sp>
          <p:nvSpPr>
            <p:cNvPr name="TextBox 29" id="29"/>
            <p:cNvSpPr txBox="true"/>
            <p:nvPr/>
          </p:nvSpPr>
          <p:spPr>
            <a:xfrm rot="0">
              <a:off x="0" y="-38100"/>
              <a:ext cx="8667158" cy="706118"/>
            </a:xfrm>
            <a:prstGeom prst="rect">
              <a:avLst/>
            </a:prstGeom>
          </p:spPr>
          <p:txBody>
            <a:bodyPr anchor="t" rtlCol="false" tIns="0" lIns="0" bIns="0" rIns="0">
              <a:spAutoFit/>
            </a:bodyPr>
            <a:lstStyle/>
            <a:p>
              <a:pPr algn="l">
                <a:lnSpc>
                  <a:spcPts val="4290"/>
                </a:lnSpc>
              </a:pPr>
              <a:r>
                <a:rPr lang="en-US" sz="3300" b="true">
                  <a:solidFill>
                    <a:srgbClr val="2A2E3A"/>
                  </a:solidFill>
                  <a:latin typeface="Klein Bold"/>
                  <a:ea typeface="Klein Bold"/>
                  <a:cs typeface="Klein Bold"/>
                  <a:sym typeface="Klein Bold"/>
                </a:rPr>
                <a:t>Alerts:</a:t>
              </a:r>
            </a:p>
          </p:txBody>
        </p:sp>
        <p:sp>
          <p:nvSpPr>
            <p:cNvPr name="TextBox 30" id="30"/>
            <p:cNvSpPr txBox="true"/>
            <p:nvPr/>
          </p:nvSpPr>
          <p:spPr>
            <a:xfrm rot="0">
              <a:off x="0" y="985337"/>
              <a:ext cx="7824888" cy="23918"/>
            </a:xfrm>
            <a:prstGeom prst="rect">
              <a:avLst/>
            </a:prstGeom>
          </p:spPr>
          <p:txBody>
            <a:bodyPr anchor="t" rtlCol="false" tIns="0" lIns="0" bIns="0" rIns="0">
              <a:spAutoFit/>
            </a:bodyPr>
            <a:lstStyle/>
            <a:p>
              <a:pPr algn="l">
                <a:lnSpc>
                  <a:spcPts val="105"/>
                </a:lnSpc>
              </a:pPr>
            </a:p>
          </p:txBody>
        </p:sp>
      </p:grpSp>
      <p:grpSp>
        <p:nvGrpSpPr>
          <p:cNvPr name="Group 31" id="31"/>
          <p:cNvGrpSpPr/>
          <p:nvPr/>
        </p:nvGrpSpPr>
        <p:grpSpPr>
          <a:xfrm rot="0">
            <a:off x="10253945" y="2867247"/>
            <a:ext cx="6500368" cy="1703726"/>
            <a:chOff x="0" y="0"/>
            <a:chExt cx="8667158" cy="2271635"/>
          </a:xfrm>
        </p:grpSpPr>
        <p:sp>
          <p:nvSpPr>
            <p:cNvPr name="TextBox 32" id="32"/>
            <p:cNvSpPr txBox="true"/>
            <p:nvPr/>
          </p:nvSpPr>
          <p:spPr>
            <a:xfrm rot="0">
              <a:off x="0" y="-47625"/>
              <a:ext cx="8667158" cy="1978023"/>
            </a:xfrm>
            <a:prstGeom prst="rect">
              <a:avLst/>
            </a:prstGeom>
          </p:spPr>
          <p:txBody>
            <a:bodyPr anchor="t" rtlCol="false" tIns="0" lIns="0" bIns="0" rIns="0">
              <a:spAutoFit/>
            </a:bodyPr>
            <a:lstStyle/>
            <a:p>
              <a:pPr algn="l" marL="647721" indent="-323861" lvl="1">
                <a:lnSpc>
                  <a:spcPts val="3900"/>
                </a:lnSpc>
                <a:buFont typeface="Arial"/>
                <a:buChar char="•"/>
              </a:pPr>
              <a:r>
                <a:rPr lang="en-US" b="true" sz="3000">
                  <a:solidFill>
                    <a:srgbClr val="718BAB"/>
                  </a:solidFill>
                  <a:latin typeface="Klein Bold"/>
                  <a:ea typeface="Klein Bold"/>
                  <a:cs typeface="Klein Bold"/>
                  <a:sym typeface="Klein Bold"/>
                </a:rPr>
                <a:t>Simultaneously, an email notification is sent to the instructor.</a:t>
              </a:r>
            </a:p>
          </p:txBody>
        </p:sp>
        <p:sp>
          <p:nvSpPr>
            <p:cNvPr name="TextBox 33" id="33"/>
            <p:cNvSpPr txBox="true"/>
            <p:nvPr/>
          </p:nvSpPr>
          <p:spPr>
            <a:xfrm rot="0">
              <a:off x="0" y="2247717"/>
              <a:ext cx="7824888" cy="23918"/>
            </a:xfrm>
            <a:prstGeom prst="rect">
              <a:avLst/>
            </a:prstGeom>
          </p:spPr>
          <p:txBody>
            <a:bodyPr anchor="t" rtlCol="false" tIns="0" lIns="0" bIns="0" rIns="0">
              <a:spAutoFit/>
            </a:bodyPr>
            <a:lstStyle/>
            <a:p>
              <a:pPr algn="l">
                <a:lnSpc>
                  <a:spcPts val="105"/>
                </a:lnSpc>
              </a:pPr>
            </a:p>
          </p:txBody>
        </p:sp>
      </p:grpSp>
      <p:grpSp>
        <p:nvGrpSpPr>
          <p:cNvPr name="Group 34" id="34"/>
          <p:cNvGrpSpPr/>
          <p:nvPr/>
        </p:nvGrpSpPr>
        <p:grpSpPr>
          <a:xfrm rot="0">
            <a:off x="10511120" y="5794034"/>
            <a:ext cx="6500368" cy="756941"/>
            <a:chOff x="0" y="0"/>
            <a:chExt cx="8667158" cy="1009255"/>
          </a:xfrm>
        </p:grpSpPr>
        <p:sp>
          <p:nvSpPr>
            <p:cNvPr name="TextBox 35" id="35"/>
            <p:cNvSpPr txBox="true"/>
            <p:nvPr/>
          </p:nvSpPr>
          <p:spPr>
            <a:xfrm rot="0">
              <a:off x="0" y="-38100"/>
              <a:ext cx="8667158" cy="706118"/>
            </a:xfrm>
            <a:prstGeom prst="rect">
              <a:avLst/>
            </a:prstGeom>
          </p:spPr>
          <p:txBody>
            <a:bodyPr anchor="t" rtlCol="false" tIns="0" lIns="0" bIns="0" rIns="0">
              <a:spAutoFit/>
            </a:bodyPr>
            <a:lstStyle/>
            <a:p>
              <a:pPr algn="l">
                <a:lnSpc>
                  <a:spcPts val="4290"/>
                </a:lnSpc>
              </a:pPr>
              <a:r>
                <a:rPr lang="en-US" sz="3300" b="true">
                  <a:solidFill>
                    <a:srgbClr val="2A2E3A"/>
                  </a:solidFill>
                  <a:latin typeface="Klein Bold"/>
                  <a:ea typeface="Klein Bold"/>
                  <a:cs typeface="Klein Bold"/>
                  <a:sym typeface="Klein Bold"/>
                </a:rPr>
                <a:t>Email Notification:</a:t>
              </a:r>
            </a:p>
          </p:txBody>
        </p:sp>
        <p:sp>
          <p:nvSpPr>
            <p:cNvPr name="TextBox 36" id="36"/>
            <p:cNvSpPr txBox="true"/>
            <p:nvPr/>
          </p:nvSpPr>
          <p:spPr>
            <a:xfrm rot="0">
              <a:off x="0" y="985337"/>
              <a:ext cx="7824888" cy="23918"/>
            </a:xfrm>
            <a:prstGeom prst="rect">
              <a:avLst/>
            </a:prstGeom>
          </p:spPr>
          <p:txBody>
            <a:bodyPr anchor="t" rtlCol="false" tIns="0" lIns="0" bIns="0" rIns="0">
              <a:spAutoFit/>
            </a:bodyPr>
            <a:lstStyle/>
            <a:p>
              <a:pPr algn="l">
                <a:lnSpc>
                  <a:spcPts val="105"/>
                </a:lnSpc>
              </a:pPr>
            </a:p>
          </p:txBody>
        </p:sp>
      </p:grpSp>
      <p:grpSp>
        <p:nvGrpSpPr>
          <p:cNvPr name="Group 37" id="37"/>
          <p:cNvGrpSpPr/>
          <p:nvPr/>
        </p:nvGrpSpPr>
        <p:grpSpPr>
          <a:xfrm rot="0">
            <a:off x="10511120" y="6691524"/>
            <a:ext cx="6500368" cy="2694326"/>
            <a:chOff x="0" y="0"/>
            <a:chExt cx="8667158" cy="3592435"/>
          </a:xfrm>
        </p:grpSpPr>
        <p:sp>
          <p:nvSpPr>
            <p:cNvPr name="TextBox 38" id="38"/>
            <p:cNvSpPr txBox="true"/>
            <p:nvPr/>
          </p:nvSpPr>
          <p:spPr>
            <a:xfrm rot="0">
              <a:off x="0" y="-47625"/>
              <a:ext cx="8667158" cy="3298823"/>
            </a:xfrm>
            <a:prstGeom prst="rect">
              <a:avLst/>
            </a:prstGeom>
          </p:spPr>
          <p:txBody>
            <a:bodyPr anchor="t" rtlCol="false" tIns="0" lIns="0" bIns="0" rIns="0">
              <a:spAutoFit/>
            </a:bodyPr>
            <a:lstStyle/>
            <a:p>
              <a:pPr algn="l" marL="647721" indent="-323861" lvl="1">
                <a:lnSpc>
                  <a:spcPts val="3900"/>
                </a:lnSpc>
                <a:buFont typeface="Arial"/>
                <a:buChar char="•"/>
              </a:pPr>
              <a:r>
                <a:rPr lang="en-US" b="true" sz="3000">
                  <a:solidFill>
                    <a:srgbClr val="718BAB"/>
                  </a:solidFill>
                  <a:latin typeface="Klein Bold"/>
                  <a:ea typeface="Klein Bold"/>
                  <a:cs typeface="Klein Bold"/>
                  <a:sym typeface="Klein Bold"/>
                </a:rPr>
                <a:t>The email contains information about the detection event, including the time and possibly the location within the classroom.</a:t>
              </a:r>
            </a:p>
          </p:txBody>
        </p:sp>
        <p:sp>
          <p:nvSpPr>
            <p:cNvPr name="TextBox 39" id="39"/>
            <p:cNvSpPr txBox="true"/>
            <p:nvPr/>
          </p:nvSpPr>
          <p:spPr>
            <a:xfrm rot="0">
              <a:off x="0" y="3568517"/>
              <a:ext cx="7824888" cy="23918"/>
            </a:xfrm>
            <a:prstGeom prst="rect">
              <a:avLst/>
            </a:prstGeom>
          </p:spPr>
          <p:txBody>
            <a:bodyPr anchor="t" rtlCol="false" tIns="0" lIns="0" bIns="0" rIns="0">
              <a:spAutoFit/>
            </a:bodyPr>
            <a:lstStyle/>
            <a:p>
              <a:pPr algn="l">
                <a:lnSpc>
                  <a:spcPts val="105"/>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2340491"/>
            <a:chOff x="0" y="0"/>
            <a:chExt cx="4816593" cy="616426"/>
          </a:xfrm>
        </p:grpSpPr>
        <p:sp>
          <p:nvSpPr>
            <p:cNvPr name="Freeform 3" id="3"/>
            <p:cNvSpPr/>
            <p:nvPr/>
          </p:nvSpPr>
          <p:spPr>
            <a:xfrm flipH="false" flipV="false" rot="0">
              <a:off x="0" y="0"/>
              <a:ext cx="4816592" cy="616426"/>
            </a:xfrm>
            <a:custGeom>
              <a:avLst/>
              <a:gdLst/>
              <a:ahLst/>
              <a:cxnLst/>
              <a:rect r="r" b="b" t="t" l="l"/>
              <a:pathLst>
                <a:path h="616426" w="4816592">
                  <a:moveTo>
                    <a:pt x="0" y="0"/>
                  </a:moveTo>
                  <a:lnTo>
                    <a:pt x="4816592" y="0"/>
                  </a:lnTo>
                  <a:lnTo>
                    <a:pt x="4816592" y="616426"/>
                  </a:lnTo>
                  <a:lnTo>
                    <a:pt x="0" y="616426"/>
                  </a:lnTo>
                  <a:close/>
                </a:path>
              </a:pathLst>
            </a:custGeom>
            <a:solidFill>
              <a:srgbClr val="153969"/>
            </a:solidFill>
          </p:spPr>
        </p:sp>
        <p:sp>
          <p:nvSpPr>
            <p:cNvPr name="TextBox 4" id="4"/>
            <p:cNvSpPr txBox="true"/>
            <p:nvPr/>
          </p:nvSpPr>
          <p:spPr>
            <a:xfrm>
              <a:off x="0" y="-66675"/>
              <a:ext cx="4816593" cy="683101"/>
            </a:xfrm>
            <a:prstGeom prst="rect">
              <a:avLst/>
            </a:prstGeom>
          </p:spPr>
          <p:txBody>
            <a:bodyPr anchor="ctr" rtlCol="false" tIns="50800" lIns="50800" bIns="50800" rIns="50800"/>
            <a:lstStyle/>
            <a:p>
              <a:pPr algn="ctr">
                <a:lnSpc>
                  <a:spcPts val="3639"/>
                </a:lnSpc>
              </a:pPr>
            </a:p>
          </p:txBody>
        </p:sp>
      </p:grpSp>
      <p:sp>
        <p:nvSpPr>
          <p:cNvPr name="Freeform 5" id="5"/>
          <p:cNvSpPr/>
          <p:nvPr/>
        </p:nvSpPr>
        <p:spPr>
          <a:xfrm flipH="false" flipV="false" rot="0">
            <a:off x="8907472" y="2852877"/>
            <a:ext cx="414910" cy="414910"/>
          </a:xfrm>
          <a:custGeom>
            <a:avLst/>
            <a:gdLst/>
            <a:ahLst/>
            <a:cxnLst/>
            <a:rect r="r" b="b" t="t" l="l"/>
            <a:pathLst>
              <a:path h="414910" w="414910">
                <a:moveTo>
                  <a:pt x="0" y="0"/>
                </a:moveTo>
                <a:lnTo>
                  <a:pt x="414910" y="0"/>
                </a:lnTo>
                <a:lnTo>
                  <a:pt x="414910" y="414909"/>
                </a:lnTo>
                <a:lnTo>
                  <a:pt x="0" y="4149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8907472" y="5234259"/>
            <a:ext cx="414910" cy="414910"/>
          </a:xfrm>
          <a:custGeom>
            <a:avLst/>
            <a:gdLst/>
            <a:ahLst/>
            <a:cxnLst/>
            <a:rect r="r" b="b" t="t" l="l"/>
            <a:pathLst>
              <a:path h="414910" w="414910">
                <a:moveTo>
                  <a:pt x="0" y="0"/>
                </a:moveTo>
                <a:lnTo>
                  <a:pt x="414910" y="0"/>
                </a:lnTo>
                <a:lnTo>
                  <a:pt x="414910" y="414909"/>
                </a:lnTo>
                <a:lnTo>
                  <a:pt x="0" y="4149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8907472" y="7546302"/>
            <a:ext cx="414910" cy="414910"/>
          </a:xfrm>
          <a:custGeom>
            <a:avLst/>
            <a:gdLst/>
            <a:ahLst/>
            <a:cxnLst/>
            <a:rect r="r" b="b" t="t" l="l"/>
            <a:pathLst>
              <a:path h="414910" w="414910">
                <a:moveTo>
                  <a:pt x="0" y="0"/>
                </a:moveTo>
                <a:lnTo>
                  <a:pt x="414910" y="0"/>
                </a:lnTo>
                <a:lnTo>
                  <a:pt x="414910" y="414910"/>
                </a:lnTo>
                <a:lnTo>
                  <a:pt x="0" y="4149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8" id="8"/>
          <p:cNvGrpSpPr/>
          <p:nvPr/>
        </p:nvGrpSpPr>
        <p:grpSpPr>
          <a:xfrm rot="0">
            <a:off x="0" y="0"/>
            <a:ext cx="18288000" cy="2340491"/>
            <a:chOff x="0" y="0"/>
            <a:chExt cx="24384000" cy="3120655"/>
          </a:xfrm>
        </p:grpSpPr>
        <p:pic>
          <p:nvPicPr>
            <p:cNvPr name="Picture 9" id="9"/>
            <p:cNvPicPr>
              <a:picLocks noChangeAspect="true"/>
            </p:cNvPicPr>
            <p:nvPr/>
          </p:nvPicPr>
          <p:blipFill>
            <a:blip r:embed="rId4">
              <a:alphaModFix amt="14000"/>
            </a:blip>
            <a:srcRect l="0" t="45734" r="0" b="45734"/>
            <a:stretch>
              <a:fillRect/>
            </a:stretch>
          </p:blipFill>
          <p:spPr>
            <a:xfrm flipH="false" flipV="false">
              <a:off x="0" y="0"/>
              <a:ext cx="24384000" cy="3120655"/>
            </a:xfrm>
            <a:prstGeom prst="rect">
              <a:avLst/>
            </a:prstGeom>
          </p:spPr>
        </p:pic>
      </p:grpSp>
      <p:sp>
        <p:nvSpPr>
          <p:cNvPr name="Freeform 10" id="10"/>
          <p:cNvSpPr/>
          <p:nvPr/>
        </p:nvSpPr>
        <p:spPr>
          <a:xfrm flipH="false" flipV="false" rot="0">
            <a:off x="-1047079" y="9355414"/>
            <a:ext cx="11677750" cy="938151"/>
          </a:xfrm>
          <a:custGeom>
            <a:avLst/>
            <a:gdLst/>
            <a:ahLst/>
            <a:cxnLst/>
            <a:rect r="r" b="b" t="t" l="l"/>
            <a:pathLst>
              <a:path h="938151" w="11677750">
                <a:moveTo>
                  <a:pt x="0" y="0"/>
                </a:moveTo>
                <a:lnTo>
                  <a:pt x="11677750" y="0"/>
                </a:lnTo>
                <a:lnTo>
                  <a:pt x="11677750" y="938152"/>
                </a:lnTo>
                <a:lnTo>
                  <a:pt x="0" y="938152"/>
                </a:lnTo>
                <a:lnTo>
                  <a:pt x="0" y="0"/>
                </a:lnTo>
                <a:close/>
              </a:path>
            </a:pathLst>
          </a:custGeom>
          <a:blipFill>
            <a:blip r:embed="rId5"/>
            <a:stretch>
              <a:fillRect l="0" t="0" r="0" b="0"/>
            </a:stretch>
          </a:blipFill>
        </p:spPr>
      </p:sp>
      <p:sp>
        <p:nvSpPr>
          <p:cNvPr name="TextBox 11" id="11"/>
          <p:cNvSpPr txBox="true"/>
          <p:nvPr/>
        </p:nvSpPr>
        <p:spPr>
          <a:xfrm rot="0">
            <a:off x="1028700" y="4301896"/>
            <a:ext cx="5507849" cy="2704468"/>
          </a:xfrm>
          <a:prstGeom prst="rect">
            <a:avLst/>
          </a:prstGeom>
        </p:spPr>
        <p:txBody>
          <a:bodyPr anchor="t" rtlCol="false" tIns="0" lIns="0" bIns="0" rIns="0">
            <a:spAutoFit/>
          </a:bodyPr>
          <a:lstStyle/>
          <a:p>
            <a:pPr algn="l">
              <a:lnSpc>
                <a:spcPts val="10789"/>
              </a:lnSpc>
            </a:pPr>
            <a:r>
              <a:rPr lang="en-US" b="true" sz="8299">
                <a:solidFill>
                  <a:srgbClr val="2A2E3A"/>
                </a:solidFill>
                <a:latin typeface="Klein Bold"/>
                <a:ea typeface="Klein Bold"/>
                <a:cs typeface="Klein Bold"/>
                <a:sym typeface="Klein Bold"/>
              </a:rPr>
              <a:t>Technical </a:t>
            </a:r>
            <a:r>
              <a:rPr lang="en-US" b="true" sz="8299">
                <a:solidFill>
                  <a:srgbClr val="718BAB"/>
                </a:solidFill>
                <a:latin typeface="Klein Bold"/>
                <a:ea typeface="Klein Bold"/>
                <a:cs typeface="Klein Bold"/>
                <a:sym typeface="Klein Bold"/>
              </a:rPr>
              <a:t>Overview</a:t>
            </a:r>
          </a:p>
        </p:txBody>
      </p:sp>
      <p:sp>
        <p:nvSpPr>
          <p:cNvPr name="TextBox 12" id="12"/>
          <p:cNvSpPr txBox="true"/>
          <p:nvPr/>
        </p:nvSpPr>
        <p:spPr>
          <a:xfrm rot="0">
            <a:off x="9642260" y="2763096"/>
            <a:ext cx="6968291" cy="556371"/>
          </a:xfrm>
          <a:prstGeom prst="rect">
            <a:avLst/>
          </a:prstGeom>
        </p:spPr>
        <p:txBody>
          <a:bodyPr anchor="t" rtlCol="false" tIns="0" lIns="0" bIns="0" rIns="0">
            <a:spAutoFit/>
          </a:bodyPr>
          <a:lstStyle/>
          <a:p>
            <a:pPr algn="l">
              <a:lnSpc>
                <a:spcPts val="4473"/>
              </a:lnSpc>
            </a:pPr>
            <a:r>
              <a:rPr lang="en-US" sz="3441" b="true">
                <a:solidFill>
                  <a:srgbClr val="718BAB"/>
                </a:solidFill>
                <a:latin typeface="Klein Bold"/>
                <a:ea typeface="Klein Bold"/>
                <a:cs typeface="Klein Bold"/>
                <a:sym typeface="Klein Bold"/>
              </a:rPr>
              <a:t>System Architecture</a:t>
            </a:r>
          </a:p>
        </p:txBody>
      </p:sp>
      <p:sp>
        <p:nvSpPr>
          <p:cNvPr name="TextBox 13" id="13"/>
          <p:cNvSpPr txBox="true"/>
          <p:nvPr/>
        </p:nvSpPr>
        <p:spPr>
          <a:xfrm rot="0">
            <a:off x="9644555" y="3478739"/>
            <a:ext cx="8643445" cy="2170429"/>
          </a:xfrm>
          <a:prstGeom prst="rect">
            <a:avLst/>
          </a:prstGeom>
        </p:spPr>
        <p:txBody>
          <a:bodyPr anchor="t" rtlCol="false" tIns="0" lIns="0" bIns="0" rIns="0">
            <a:spAutoFit/>
          </a:bodyPr>
          <a:lstStyle/>
          <a:p>
            <a:pPr algn="l" marL="518183" indent="-259091" lvl="1">
              <a:lnSpc>
                <a:spcPts val="3120"/>
              </a:lnSpc>
              <a:buFont typeface="Arial"/>
              <a:buChar char="•"/>
            </a:pPr>
            <a:r>
              <a:rPr lang="en-US" b="true" sz="2400">
                <a:solidFill>
                  <a:srgbClr val="2A2E3A"/>
                </a:solidFill>
                <a:latin typeface="Klein Bold"/>
                <a:ea typeface="Klein Bold"/>
                <a:cs typeface="Klein Bold"/>
                <a:sym typeface="Klein Bold"/>
              </a:rPr>
              <a:t>Core Microcontroller: Seeed XIAO ESP32S3</a:t>
            </a:r>
          </a:p>
          <a:p>
            <a:pPr algn="l" marL="518183" indent="-259091" lvl="1">
              <a:lnSpc>
                <a:spcPts val="3120"/>
              </a:lnSpc>
              <a:buFont typeface="Arial"/>
              <a:buChar char="•"/>
            </a:pPr>
            <a:r>
              <a:rPr lang="en-US" b="true" sz="2400">
                <a:solidFill>
                  <a:srgbClr val="2A2E3A"/>
                </a:solidFill>
                <a:latin typeface="Klein Bold"/>
                <a:ea typeface="Klein Bold"/>
                <a:cs typeface="Klein Bold"/>
                <a:sym typeface="Klein Bold"/>
              </a:rPr>
              <a:t>Communication: SMTP protocol for email notifications</a:t>
            </a:r>
          </a:p>
          <a:p>
            <a:pPr algn="l" marL="518183" indent="-259091" lvl="1">
              <a:lnSpc>
                <a:spcPts val="3120"/>
              </a:lnSpc>
              <a:buFont typeface="Arial"/>
              <a:buChar char="•"/>
            </a:pPr>
            <a:r>
              <a:rPr lang="en-US" b="true" sz="2400">
                <a:solidFill>
                  <a:srgbClr val="2A2E3A"/>
                </a:solidFill>
                <a:latin typeface="Klein Bold"/>
                <a:ea typeface="Klein Bold"/>
                <a:cs typeface="Klein Bold"/>
                <a:sym typeface="Klein Bold"/>
              </a:rPr>
              <a:t>Connectivity: Wi-Fi</a:t>
            </a:r>
          </a:p>
          <a:p>
            <a:pPr algn="l">
              <a:lnSpc>
                <a:spcPts val="4940"/>
              </a:lnSpc>
            </a:pPr>
          </a:p>
        </p:txBody>
      </p:sp>
      <p:sp>
        <p:nvSpPr>
          <p:cNvPr name="TextBox 14" id="14"/>
          <p:cNvSpPr txBox="true"/>
          <p:nvPr/>
        </p:nvSpPr>
        <p:spPr>
          <a:xfrm rot="0">
            <a:off x="9642260" y="5196159"/>
            <a:ext cx="6968291" cy="556371"/>
          </a:xfrm>
          <a:prstGeom prst="rect">
            <a:avLst/>
          </a:prstGeom>
        </p:spPr>
        <p:txBody>
          <a:bodyPr anchor="t" rtlCol="false" tIns="0" lIns="0" bIns="0" rIns="0">
            <a:spAutoFit/>
          </a:bodyPr>
          <a:lstStyle/>
          <a:p>
            <a:pPr algn="l">
              <a:lnSpc>
                <a:spcPts val="4473"/>
              </a:lnSpc>
            </a:pPr>
            <a:r>
              <a:rPr lang="en-US" sz="3441" b="true">
                <a:solidFill>
                  <a:srgbClr val="718BAB"/>
                </a:solidFill>
                <a:latin typeface="Klein Bold"/>
                <a:ea typeface="Klein Bold"/>
                <a:cs typeface="Klein Bold"/>
                <a:sym typeface="Klein Bold"/>
              </a:rPr>
              <a:t>SMTP Email Client:</a:t>
            </a:r>
          </a:p>
        </p:txBody>
      </p:sp>
      <p:sp>
        <p:nvSpPr>
          <p:cNvPr name="TextBox 15" id="15"/>
          <p:cNvSpPr txBox="true"/>
          <p:nvPr/>
        </p:nvSpPr>
        <p:spPr>
          <a:xfrm rot="0">
            <a:off x="9644555" y="5973853"/>
            <a:ext cx="8017017" cy="1779904"/>
          </a:xfrm>
          <a:prstGeom prst="rect">
            <a:avLst/>
          </a:prstGeom>
        </p:spPr>
        <p:txBody>
          <a:bodyPr anchor="t" rtlCol="false" tIns="0" lIns="0" bIns="0" rIns="0">
            <a:spAutoFit/>
          </a:bodyPr>
          <a:lstStyle/>
          <a:p>
            <a:pPr algn="l" marL="518183" indent="-259091" lvl="1">
              <a:lnSpc>
                <a:spcPts val="3120"/>
              </a:lnSpc>
              <a:buFont typeface="Arial"/>
              <a:buChar char="•"/>
            </a:pPr>
            <a:r>
              <a:rPr lang="en-US" b="true" sz="2400">
                <a:solidFill>
                  <a:srgbClr val="2A2E3A"/>
                </a:solidFill>
                <a:latin typeface="Klein Bold"/>
                <a:ea typeface="Klein Bold"/>
                <a:cs typeface="Klein Bold"/>
                <a:sym typeface="Klein Bold"/>
              </a:rPr>
              <a:t>Uses the ESP-Mail-Client library to send emails.</a:t>
            </a:r>
          </a:p>
          <a:p>
            <a:pPr algn="l" marL="518183" indent="-259091" lvl="1">
              <a:lnSpc>
                <a:spcPts val="3120"/>
              </a:lnSpc>
              <a:buFont typeface="Arial"/>
              <a:buChar char="•"/>
            </a:pPr>
            <a:r>
              <a:rPr lang="en-US" b="true" sz="2400">
                <a:solidFill>
                  <a:srgbClr val="2A2E3A"/>
                </a:solidFill>
                <a:latin typeface="Klein Bold"/>
                <a:ea typeface="Klein Bold"/>
                <a:cs typeface="Klein Bold"/>
                <a:sym typeface="Klein Bold"/>
              </a:rPr>
              <a:t>Configures SMTP settings and authenticates with the email server.</a:t>
            </a:r>
          </a:p>
          <a:p>
            <a:pPr algn="l">
              <a:lnSpc>
                <a:spcPts val="4940"/>
              </a:lnSpc>
            </a:pPr>
          </a:p>
        </p:txBody>
      </p:sp>
      <p:sp>
        <p:nvSpPr>
          <p:cNvPr name="TextBox 16" id="16"/>
          <p:cNvSpPr txBox="true"/>
          <p:nvPr/>
        </p:nvSpPr>
        <p:spPr>
          <a:xfrm rot="0">
            <a:off x="9644555" y="7404841"/>
            <a:ext cx="6968291" cy="556371"/>
          </a:xfrm>
          <a:prstGeom prst="rect">
            <a:avLst/>
          </a:prstGeom>
        </p:spPr>
        <p:txBody>
          <a:bodyPr anchor="t" rtlCol="false" tIns="0" lIns="0" bIns="0" rIns="0">
            <a:spAutoFit/>
          </a:bodyPr>
          <a:lstStyle/>
          <a:p>
            <a:pPr algn="l">
              <a:lnSpc>
                <a:spcPts val="4473"/>
              </a:lnSpc>
            </a:pPr>
            <a:r>
              <a:rPr lang="en-US" sz="3441" b="true">
                <a:solidFill>
                  <a:srgbClr val="718BAB"/>
                </a:solidFill>
                <a:latin typeface="Klein Bold"/>
                <a:ea typeface="Klein Bold"/>
                <a:cs typeface="Klein Bold"/>
                <a:sym typeface="Klein Bold"/>
              </a:rPr>
              <a:t>Sending Email Notification</a:t>
            </a:r>
          </a:p>
        </p:txBody>
      </p:sp>
      <p:sp>
        <p:nvSpPr>
          <p:cNvPr name="TextBox 17" id="17"/>
          <p:cNvSpPr txBox="true"/>
          <p:nvPr/>
        </p:nvSpPr>
        <p:spPr>
          <a:xfrm rot="0">
            <a:off x="9644555" y="8123137"/>
            <a:ext cx="8191268" cy="2170429"/>
          </a:xfrm>
          <a:prstGeom prst="rect">
            <a:avLst/>
          </a:prstGeom>
        </p:spPr>
        <p:txBody>
          <a:bodyPr anchor="t" rtlCol="false" tIns="0" lIns="0" bIns="0" rIns="0">
            <a:spAutoFit/>
          </a:bodyPr>
          <a:lstStyle/>
          <a:p>
            <a:pPr algn="l" marL="518183" indent="-259091" lvl="1">
              <a:lnSpc>
                <a:spcPts val="3120"/>
              </a:lnSpc>
              <a:buFont typeface="Arial"/>
              <a:buChar char="•"/>
            </a:pPr>
            <a:r>
              <a:rPr lang="en-US" b="true" sz="2400">
                <a:solidFill>
                  <a:srgbClr val="2A2E3A"/>
                </a:solidFill>
                <a:latin typeface="Klein Bold"/>
                <a:ea typeface="Klein Bold"/>
                <a:cs typeface="Klein Bold"/>
                <a:sym typeface="Klein Bold"/>
              </a:rPr>
              <a:t>An email is sent to the instructor with details about the detection event.</a:t>
            </a:r>
          </a:p>
          <a:p>
            <a:pPr algn="l" marL="518183" indent="-259091" lvl="1">
              <a:lnSpc>
                <a:spcPts val="3120"/>
              </a:lnSpc>
              <a:buFont typeface="Arial"/>
              <a:buChar char="•"/>
            </a:pPr>
            <a:r>
              <a:rPr lang="en-US" b="true" sz="2400">
                <a:solidFill>
                  <a:srgbClr val="2A2E3A"/>
                </a:solidFill>
                <a:latin typeface="Klein Bold"/>
                <a:ea typeface="Klein Bold"/>
                <a:cs typeface="Klein Bold"/>
                <a:sym typeface="Klein Bold"/>
              </a:rPr>
              <a:t>Uses SMTP protocol to authenticate and send the email through the configured email server</a:t>
            </a:r>
          </a:p>
          <a:p>
            <a:pPr algn="l">
              <a:lnSpc>
                <a:spcPts val="494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9144000" y="-8868"/>
            <a:ext cx="9144000" cy="10295868"/>
            <a:chOff x="0" y="0"/>
            <a:chExt cx="2408296" cy="2711669"/>
          </a:xfrm>
        </p:grpSpPr>
        <p:sp>
          <p:nvSpPr>
            <p:cNvPr name="Freeform 3" id="3"/>
            <p:cNvSpPr/>
            <p:nvPr/>
          </p:nvSpPr>
          <p:spPr>
            <a:xfrm flipH="false" flipV="false" rot="0">
              <a:off x="0" y="0"/>
              <a:ext cx="2408296" cy="2711669"/>
            </a:xfrm>
            <a:custGeom>
              <a:avLst/>
              <a:gdLst/>
              <a:ahLst/>
              <a:cxnLst/>
              <a:rect r="r" b="b" t="t" l="l"/>
              <a:pathLst>
                <a:path h="2711669" w="2408296">
                  <a:moveTo>
                    <a:pt x="0" y="0"/>
                  </a:moveTo>
                  <a:lnTo>
                    <a:pt x="2408296" y="0"/>
                  </a:lnTo>
                  <a:lnTo>
                    <a:pt x="2408296" y="2711669"/>
                  </a:lnTo>
                  <a:lnTo>
                    <a:pt x="0" y="2711669"/>
                  </a:lnTo>
                  <a:close/>
                </a:path>
              </a:pathLst>
            </a:custGeom>
            <a:solidFill>
              <a:srgbClr val="FFFFFF"/>
            </a:solidFill>
          </p:spPr>
        </p:sp>
        <p:sp>
          <p:nvSpPr>
            <p:cNvPr name="TextBox 4" id="4"/>
            <p:cNvSpPr txBox="true"/>
            <p:nvPr/>
          </p:nvSpPr>
          <p:spPr>
            <a:xfrm>
              <a:off x="0" y="-38100"/>
              <a:ext cx="2408296" cy="2749769"/>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521449" y="2697059"/>
            <a:ext cx="565861" cy="538082"/>
          </a:xfrm>
          <a:custGeom>
            <a:avLst/>
            <a:gdLst/>
            <a:ahLst/>
            <a:cxnLst/>
            <a:rect r="r" b="b" t="t" l="l"/>
            <a:pathLst>
              <a:path h="538082" w="565861">
                <a:moveTo>
                  <a:pt x="0" y="0"/>
                </a:moveTo>
                <a:lnTo>
                  <a:pt x="565860" y="0"/>
                </a:lnTo>
                <a:lnTo>
                  <a:pt x="565860" y="538082"/>
                </a:lnTo>
                <a:lnTo>
                  <a:pt x="0" y="5380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520001" y="712124"/>
            <a:ext cx="8115300" cy="2254907"/>
            <a:chOff x="0" y="0"/>
            <a:chExt cx="10820400" cy="3006542"/>
          </a:xfrm>
        </p:grpSpPr>
        <p:sp>
          <p:nvSpPr>
            <p:cNvPr name="TextBox 7" id="7"/>
            <p:cNvSpPr txBox="true"/>
            <p:nvPr/>
          </p:nvSpPr>
          <p:spPr>
            <a:xfrm rot="0">
              <a:off x="0" y="-66675"/>
              <a:ext cx="10820400" cy="2105447"/>
            </a:xfrm>
            <a:prstGeom prst="rect">
              <a:avLst/>
            </a:prstGeom>
          </p:spPr>
          <p:txBody>
            <a:bodyPr anchor="t" rtlCol="false" tIns="0" lIns="0" bIns="0" rIns="0">
              <a:spAutoFit/>
            </a:bodyPr>
            <a:lstStyle/>
            <a:p>
              <a:pPr algn="l">
                <a:lnSpc>
                  <a:spcPts val="6630"/>
                </a:lnSpc>
              </a:pPr>
              <a:r>
                <a:rPr lang="en-US" sz="5100" b="true">
                  <a:solidFill>
                    <a:srgbClr val="2A2E3A"/>
                  </a:solidFill>
                  <a:latin typeface="Klein Bold"/>
                  <a:ea typeface="Klein Bold"/>
                  <a:cs typeface="Klein Bold"/>
                  <a:sym typeface="Klein Bold"/>
                </a:rPr>
                <a:t>MARKET </a:t>
              </a:r>
            </a:p>
            <a:p>
              <a:pPr algn="l">
                <a:lnSpc>
                  <a:spcPts val="5980"/>
                </a:lnSpc>
              </a:pPr>
              <a:r>
                <a:rPr lang="en-US" sz="4600" b="true">
                  <a:solidFill>
                    <a:srgbClr val="718BAB"/>
                  </a:solidFill>
                  <a:latin typeface="Klein Bold"/>
                  <a:ea typeface="Klein Bold"/>
                  <a:cs typeface="Klein Bold"/>
                  <a:sym typeface="Klein Bold"/>
                </a:rPr>
                <a:t>OPPORTUNITY</a:t>
              </a:r>
            </a:p>
          </p:txBody>
        </p:sp>
        <p:sp>
          <p:nvSpPr>
            <p:cNvPr name="TextBox 8" id="8"/>
            <p:cNvSpPr txBox="true"/>
            <p:nvPr/>
          </p:nvSpPr>
          <p:spPr>
            <a:xfrm rot="0">
              <a:off x="0" y="2298941"/>
              <a:ext cx="9768880" cy="707602"/>
            </a:xfrm>
            <a:prstGeom prst="rect">
              <a:avLst/>
            </a:prstGeom>
          </p:spPr>
          <p:txBody>
            <a:bodyPr anchor="t" rtlCol="false" tIns="0" lIns="0" bIns="0" rIns="0">
              <a:spAutoFit/>
            </a:bodyPr>
            <a:lstStyle/>
            <a:p>
              <a:pPr algn="l">
                <a:lnSpc>
                  <a:spcPts val="4479"/>
                </a:lnSpc>
              </a:pPr>
            </a:p>
          </p:txBody>
        </p:sp>
      </p:grpSp>
      <p:grpSp>
        <p:nvGrpSpPr>
          <p:cNvPr name="Group 9" id="9"/>
          <p:cNvGrpSpPr/>
          <p:nvPr/>
        </p:nvGrpSpPr>
        <p:grpSpPr>
          <a:xfrm rot="0">
            <a:off x="1312354" y="2697059"/>
            <a:ext cx="6500368" cy="756941"/>
            <a:chOff x="0" y="0"/>
            <a:chExt cx="8667158" cy="1009255"/>
          </a:xfrm>
        </p:grpSpPr>
        <p:sp>
          <p:nvSpPr>
            <p:cNvPr name="TextBox 10" id="10"/>
            <p:cNvSpPr txBox="true"/>
            <p:nvPr/>
          </p:nvSpPr>
          <p:spPr>
            <a:xfrm rot="0">
              <a:off x="0" y="-38100"/>
              <a:ext cx="8667158" cy="706118"/>
            </a:xfrm>
            <a:prstGeom prst="rect">
              <a:avLst/>
            </a:prstGeom>
          </p:spPr>
          <p:txBody>
            <a:bodyPr anchor="t" rtlCol="false" tIns="0" lIns="0" bIns="0" rIns="0">
              <a:spAutoFit/>
            </a:bodyPr>
            <a:lstStyle/>
            <a:p>
              <a:pPr algn="l">
                <a:lnSpc>
                  <a:spcPts val="4290"/>
                </a:lnSpc>
              </a:pPr>
              <a:r>
                <a:rPr lang="en-US" sz="3300" b="true">
                  <a:solidFill>
                    <a:srgbClr val="2A2E3A"/>
                  </a:solidFill>
                  <a:latin typeface="Klein Bold"/>
                  <a:ea typeface="Klein Bold"/>
                  <a:cs typeface="Klein Bold"/>
                  <a:sym typeface="Klein Bold"/>
                </a:rPr>
                <a:t>Market Drivers:</a:t>
              </a:r>
            </a:p>
          </p:txBody>
        </p:sp>
        <p:sp>
          <p:nvSpPr>
            <p:cNvPr name="TextBox 11" id="11"/>
            <p:cNvSpPr txBox="true"/>
            <p:nvPr/>
          </p:nvSpPr>
          <p:spPr>
            <a:xfrm rot="0">
              <a:off x="0" y="985337"/>
              <a:ext cx="7824888" cy="23918"/>
            </a:xfrm>
            <a:prstGeom prst="rect">
              <a:avLst/>
            </a:prstGeom>
          </p:spPr>
          <p:txBody>
            <a:bodyPr anchor="t" rtlCol="false" tIns="0" lIns="0" bIns="0" rIns="0">
              <a:spAutoFit/>
            </a:bodyPr>
            <a:lstStyle/>
            <a:p>
              <a:pPr algn="l">
                <a:lnSpc>
                  <a:spcPts val="105"/>
                </a:lnSpc>
              </a:pPr>
            </a:p>
          </p:txBody>
        </p:sp>
      </p:grpSp>
      <p:sp>
        <p:nvSpPr>
          <p:cNvPr name="TextBox 12" id="12"/>
          <p:cNvSpPr txBox="true"/>
          <p:nvPr/>
        </p:nvSpPr>
        <p:spPr>
          <a:xfrm rot="0">
            <a:off x="3469923" y="1290004"/>
            <a:ext cx="5868666" cy="20320"/>
          </a:xfrm>
          <a:prstGeom prst="rect">
            <a:avLst/>
          </a:prstGeom>
        </p:spPr>
        <p:txBody>
          <a:bodyPr anchor="t" rtlCol="false" tIns="0" lIns="0" bIns="0" rIns="0">
            <a:spAutoFit/>
          </a:bodyPr>
          <a:lstStyle/>
          <a:p>
            <a:pPr algn="l">
              <a:lnSpc>
                <a:spcPts val="105"/>
              </a:lnSpc>
            </a:pPr>
          </a:p>
        </p:txBody>
      </p:sp>
      <p:grpSp>
        <p:nvGrpSpPr>
          <p:cNvPr name="Group 13" id="13"/>
          <p:cNvGrpSpPr/>
          <p:nvPr/>
        </p:nvGrpSpPr>
        <p:grpSpPr>
          <a:xfrm rot="0">
            <a:off x="0" y="3420028"/>
            <a:ext cx="8886825" cy="6593354"/>
            <a:chOff x="0" y="0"/>
            <a:chExt cx="11849100" cy="8791139"/>
          </a:xfrm>
        </p:grpSpPr>
        <p:sp>
          <p:nvSpPr>
            <p:cNvPr name="TextBox 14" id="14"/>
            <p:cNvSpPr txBox="true"/>
            <p:nvPr/>
          </p:nvSpPr>
          <p:spPr>
            <a:xfrm rot="0">
              <a:off x="0" y="-38100"/>
              <a:ext cx="11849100" cy="8582304"/>
            </a:xfrm>
            <a:prstGeom prst="rect">
              <a:avLst/>
            </a:prstGeom>
          </p:spPr>
          <p:txBody>
            <a:bodyPr anchor="t" rtlCol="false" tIns="0" lIns="0" bIns="0" rIns="0">
              <a:spAutoFit/>
            </a:bodyPr>
            <a:lstStyle/>
            <a:p>
              <a:pPr algn="l" marL="490311" indent="-245155" lvl="1">
                <a:lnSpc>
                  <a:spcPts val="2952"/>
                </a:lnSpc>
                <a:buFont typeface="Arial"/>
                <a:buChar char="•"/>
              </a:pPr>
              <a:r>
                <a:rPr lang="en-US" b="true" sz="2271">
                  <a:solidFill>
                    <a:srgbClr val="153969"/>
                  </a:solidFill>
                  <a:latin typeface="Klein Bold"/>
                  <a:ea typeface="Klein Bold"/>
                  <a:cs typeface="Klein Bold"/>
                  <a:sym typeface="Klein Bold"/>
                </a:rPr>
                <a:t>Increasing Mobile Phone Usage: With the ubiquity of smartphones, students are more likely to use their phones during class, leading to distractions and disruptions.</a:t>
              </a:r>
            </a:p>
            <a:p>
              <a:pPr algn="l">
                <a:lnSpc>
                  <a:spcPts val="2952"/>
                </a:lnSpc>
              </a:pPr>
            </a:p>
            <a:p>
              <a:pPr algn="l" marL="490311" indent="-245155" lvl="1">
                <a:lnSpc>
                  <a:spcPts val="2952"/>
                </a:lnSpc>
                <a:buFont typeface="Arial"/>
                <a:buChar char="•"/>
              </a:pPr>
              <a:r>
                <a:rPr lang="en-US" b="true" sz="2271">
                  <a:solidFill>
                    <a:srgbClr val="153969"/>
                  </a:solidFill>
                  <a:latin typeface="Klein Bold"/>
                  <a:ea typeface="Klein Bold"/>
                  <a:cs typeface="Klein Bold"/>
                  <a:sym typeface="Klein Bold"/>
                </a:rPr>
                <a:t>Need for Enhanced Classroom Management: Schools and educational institutions are seeking effective ways to maintain discipline and focus in the classroom.</a:t>
              </a:r>
            </a:p>
            <a:p>
              <a:pPr algn="l">
                <a:lnSpc>
                  <a:spcPts val="2952"/>
                </a:lnSpc>
              </a:pPr>
            </a:p>
            <a:p>
              <a:pPr algn="l" marL="490311" indent="-245155" lvl="1">
                <a:lnSpc>
                  <a:spcPts val="2952"/>
                </a:lnSpc>
                <a:buFont typeface="Arial"/>
                <a:buChar char="•"/>
              </a:pPr>
              <a:r>
                <a:rPr lang="en-US" b="true" sz="2271">
                  <a:solidFill>
                    <a:srgbClr val="153969"/>
                  </a:solidFill>
                  <a:latin typeface="Klein Bold"/>
                  <a:ea typeface="Klein Bold"/>
                  <a:cs typeface="Klein Bold"/>
                  <a:sym typeface="Klein Bold"/>
                </a:rPr>
                <a:t>Safety Concerns: Mobile phone detectors can also help in identifying and preventing potential threats, such as cheating during exams or unauthorized recording.</a:t>
              </a:r>
            </a:p>
            <a:p>
              <a:pPr algn="l">
                <a:lnSpc>
                  <a:spcPts val="2432"/>
                </a:lnSpc>
              </a:pPr>
            </a:p>
            <a:p>
              <a:pPr algn="l" marL="555079" indent="-277539" lvl="1">
                <a:lnSpc>
                  <a:spcPts val="3342"/>
                </a:lnSpc>
                <a:buFont typeface="Arial"/>
                <a:buChar char="•"/>
              </a:pPr>
              <a:r>
                <a:rPr lang="en-US" b="true" sz="2571">
                  <a:solidFill>
                    <a:srgbClr val="153969"/>
                  </a:solidFill>
                  <a:latin typeface="Klein Bold"/>
                  <a:ea typeface="Klein Bold"/>
                  <a:cs typeface="Klein Bold"/>
                  <a:sym typeface="Klein Bold"/>
                </a:rPr>
                <a:t>Technological Advancements: Improved detection technologies, such as RF signal detectors and advanced algorithms, make it easier to implement these systems in educational settings</a:t>
              </a:r>
            </a:p>
          </p:txBody>
        </p:sp>
        <p:sp>
          <p:nvSpPr>
            <p:cNvPr name="TextBox 15" id="15"/>
            <p:cNvSpPr txBox="true"/>
            <p:nvPr/>
          </p:nvSpPr>
          <p:spPr>
            <a:xfrm rot="0">
              <a:off x="0" y="8780723"/>
              <a:ext cx="10697611" cy="10416"/>
            </a:xfrm>
            <a:prstGeom prst="rect">
              <a:avLst/>
            </a:prstGeom>
          </p:spPr>
          <p:txBody>
            <a:bodyPr anchor="t" rtlCol="false" tIns="0" lIns="0" bIns="0" rIns="0">
              <a:spAutoFit/>
            </a:bodyPr>
            <a:lstStyle/>
            <a:p>
              <a:pPr algn="l">
                <a:lnSpc>
                  <a:spcPts val="75"/>
                </a:lnSpc>
              </a:pPr>
            </a:p>
          </p:txBody>
        </p:sp>
      </p:grpSp>
      <p:grpSp>
        <p:nvGrpSpPr>
          <p:cNvPr name="Group 16" id="16"/>
          <p:cNvGrpSpPr/>
          <p:nvPr/>
        </p:nvGrpSpPr>
        <p:grpSpPr>
          <a:xfrm rot="0">
            <a:off x="10465816" y="372192"/>
            <a:ext cx="6500368" cy="756941"/>
            <a:chOff x="0" y="0"/>
            <a:chExt cx="8667158" cy="1009255"/>
          </a:xfrm>
        </p:grpSpPr>
        <p:sp>
          <p:nvSpPr>
            <p:cNvPr name="TextBox 17" id="17"/>
            <p:cNvSpPr txBox="true"/>
            <p:nvPr/>
          </p:nvSpPr>
          <p:spPr>
            <a:xfrm rot="0">
              <a:off x="0" y="-38100"/>
              <a:ext cx="8667158" cy="706118"/>
            </a:xfrm>
            <a:prstGeom prst="rect">
              <a:avLst/>
            </a:prstGeom>
          </p:spPr>
          <p:txBody>
            <a:bodyPr anchor="t" rtlCol="false" tIns="0" lIns="0" bIns="0" rIns="0">
              <a:spAutoFit/>
            </a:bodyPr>
            <a:lstStyle/>
            <a:p>
              <a:pPr algn="l">
                <a:lnSpc>
                  <a:spcPts val="4290"/>
                </a:lnSpc>
              </a:pPr>
              <a:r>
                <a:rPr lang="en-US" sz="3300" b="true">
                  <a:solidFill>
                    <a:srgbClr val="2A2E3A"/>
                  </a:solidFill>
                  <a:latin typeface="Klein Bold"/>
                  <a:ea typeface="Klein Bold"/>
                  <a:cs typeface="Klein Bold"/>
                  <a:sym typeface="Klein Bold"/>
                </a:rPr>
                <a:t>Target Market:</a:t>
              </a:r>
            </a:p>
          </p:txBody>
        </p:sp>
        <p:sp>
          <p:nvSpPr>
            <p:cNvPr name="TextBox 18" id="18"/>
            <p:cNvSpPr txBox="true"/>
            <p:nvPr/>
          </p:nvSpPr>
          <p:spPr>
            <a:xfrm rot="0">
              <a:off x="0" y="985337"/>
              <a:ext cx="7824888" cy="23918"/>
            </a:xfrm>
            <a:prstGeom prst="rect">
              <a:avLst/>
            </a:prstGeom>
          </p:spPr>
          <p:txBody>
            <a:bodyPr anchor="t" rtlCol="false" tIns="0" lIns="0" bIns="0" rIns="0">
              <a:spAutoFit/>
            </a:bodyPr>
            <a:lstStyle/>
            <a:p>
              <a:pPr algn="l">
                <a:lnSpc>
                  <a:spcPts val="105"/>
                </a:lnSpc>
              </a:pPr>
            </a:p>
          </p:txBody>
        </p:sp>
      </p:grpSp>
      <p:sp>
        <p:nvSpPr>
          <p:cNvPr name="TextBox 19" id="19"/>
          <p:cNvSpPr txBox="true"/>
          <p:nvPr/>
        </p:nvSpPr>
        <p:spPr>
          <a:xfrm rot="0">
            <a:off x="10253945" y="4550653"/>
            <a:ext cx="5868666" cy="20320"/>
          </a:xfrm>
          <a:prstGeom prst="rect">
            <a:avLst/>
          </a:prstGeom>
        </p:spPr>
        <p:txBody>
          <a:bodyPr anchor="t" rtlCol="false" tIns="0" lIns="0" bIns="0" rIns="0">
            <a:spAutoFit/>
          </a:bodyPr>
          <a:lstStyle/>
          <a:p>
            <a:pPr algn="l">
              <a:lnSpc>
                <a:spcPts val="105"/>
              </a:lnSpc>
            </a:pPr>
          </a:p>
        </p:txBody>
      </p:sp>
      <p:sp>
        <p:nvSpPr>
          <p:cNvPr name="TextBox 20" id="20"/>
          <p:cNvSpPr txBox="true"/>
          <p:nvPr/>
        </p:nvSpPr>
        <p:spPr>
          <a:xfrm rot="0">
            <a:off x="10511120" y="6530655"/>
            <a:ext cx="5868666" cy="20320"/>
          </a:xfrm>
          <a:prstGeom prst="rect">
            <a:avLst/>
          </a:prstGeom>
        </p:spPr>
        <p:txBody>
          <a:bodyPr anchor="t" rtlCol="false" tIns="0" lIns="0" bIns="0" rIns="0">
            <a:spAutoFit/>
          </a:bodyPr>
          <a:lstStyle/>
          <a:p>
            <a:pPr algn="l">
              <a:lnSpc>
                <a:spcPts val="105"/>
              </a:lnSpc>
            </a:pPr>
          </a:p>
        </p:txBody>
      </p:sp>
      <p:sp>
        <p:nvSpPr>
          <p:cNvPr name="TextBox 21" id="21"/>
          <p:cNvSpPr txBox="true"/>
          <p:nvPr/>
        </p:nvSpPr>
        <p:spPr>
          <a:xfrm rot="0">
            <a:off x="10511120" y="9365530"/>
            <a:ext cx="5868666" cy="20320"/>
          </a:xfrm>
          <a:prstGeom prst="rect">
            <a:avLst/>
          </a:prstGeom>
        </p:spPr>
        <p:txBody>
          <a:bodyPr anchor="t" rtlCol="false" tIns="0" lIns="0" bIns="0" rIns="0">
            <a:spAutoFit/>
          </a:bodyPr>
          <a:lstStyle/>
          <a:p>
            <a:pPr algn="l">
              <a:lnSpc>
                <a:spcPts val="105"/>
              </a:lnSpc>
            </a:pPr>
          </a:p>
        </p:txBody>
      </p:sp>
      <p:sp>
        <p:nvSpPr>
          <p:cNvPr name="Freeform 22" id="22"/>
          <p:cNvSpPr/>
          <p:nvPr/>
        </p:nvSpPr>
        <p:spPr>
          <a:xfrm flipH="false" flipV="false" rot="0">
            <a:off x="9592348" y="371976"/>
            <a:ext cx="565861" cy="538082"/>
          </a:xfrm>
          <a:custGeom>
            <a:avLst/>
            <a:gdLst/>
            <a:ahLst/>
            <a:cxnLst/>
            <a:rect r="r" b="b" t="t" l="l"/>
            <a:pathLst>
              <a:path h="538082" w="565861">
                <a:moveTo>
                  <a:pt x="0" y="0"/>
                </a:moveTo>
                <a:lnTo>
                  <a:pt x="565861" y="0"/>
                </a:lnTo>
                <a:lnTo>
                  <a:pt x="565861" y="538082"/>
                </a:lnTo>
                <a:lnTo>
                  <a:pt x="0" y="5380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3" id="23"/>
          <p:cNvGrpSpPr/>
          <p:nvPr/>
        </p:nvGrpSpPr>
        <p:grpSpPr>
          <a:xfrm rot="0">
            <a:off x="9272588" y="1198545"/>
            <a:ext cx="8726945" cy="3871109"/>
            <a:chOff x="0" y="0"/>
            <a:chExt cx="11635926" cy="5161479"/>
          </a:xfrm>
        </p:grpSpPr>
        <p:sp>
          <p:nvSpPr>
            <p:cNvPr name="TextBox 24" id="24"/>
            <p:cNvSpPr txBox="true"/>
            <p:nvPr/>
          </p:nvSpPr>
          <p:spPr>
            <a:xfrm rot="0">
              <a:off x="0" y="-38100"/>
              <a:ext cx="11635926" cy="4952644"/>
            </a:xfrm>
            <a:prstGeom prst="rect">
              <a:avLst/>
            </a:prstGeom>
          </p:spPr>
          <p:txBody>
            <a:bodyPr anchor="t" rtlCol="false" tIns="0" lIns="0" bIns="0" rIns="0">
              <a:spAutoFit/>
            </a:bodyPr>
            <a:lstStyle/>
            <a:p>
              <a:pPr algn="l" marL="490311" indent="-245155" lvl="1">
                <a:lnSpc>
                  <a:spcPts val="2952"/>
                </a:lnSpc>
                <a:buFont typeface="Arial"/>
                <a:buChar char="•"/>
              </a:pPr>
              <a:r>
                <a:rPr lang="en-US" b="true" sz="2271">
                  <a:solidFill>
                    <a:srgbClr val="153969"/>
                  </a:solidFill>
                  <a:latin typeface="Klein Bold"/>
                  <a:ea typeface="Klein Bold"/>
                  <a:cs typeface="Klein Bold"/>
                  <a:sym typeface="Klein Bold"/>
                </a:rPr>
                <a:t>Schools and Universities: Primary and secondary schools, as well as colleges and universities, can benefit from mobile phone detectors to enforce phone bans and enhance learning environments.</a:t>
              </a:r>
            </a:p>
            <a:p>
              <a:pPr algn="l" marL="490311" indent="-245155" lvl="1">
                <a:lnSpc>
                  <a:spcPts val="2952"/>
                </a:lnSpc>
                <a:buFont typeface="Arial"/>
                <a:buChar char="•"/>
              </a:pPr>
              <a:r>
                <a:rPr lang="en-US" b="true" sz="2271">
                  <a:solidFill>
                    <a:srgbClr val="153969"/>
                  </a:solidFill>
                  <a:latin typeface="Klein Bold"/>
                  <a:ea typeface="Klein Bold"/>
                  <a:cs typeface="Klein Bold"/>
                  <a:sym typeface="Klein Bold"/>
                </a:rPr>
                <a:t>Educational Administrators: School boards and administrators looking to implement policies to reduce mobile phone usage and improve student engagement.</a:t>
              </a:r>
            </a:p>
            <a:p>
              <a:pPr algn="l" marL="490311" indent="-245155" lvl="1">
                <a:lnSpc>
                  <a:spcPts val="2952"/>
                </a:lnSpc>
                <a:buFont typeface="Arial"/>
                <a:buChar char="•"/>
              </a:pPr>
              <a:r>
                <a:rPr lang="en-US" b="true" sz="2271">
                  <a:solidFill>
                    <a:srgbClr val="153969"/>
                  </a:solidFill>
                  <a:latin typeface="Klein Bold"/>
                  <a:ea typeface="Klein Bold"/>
                  <a:cs typeface="Klein Bold"/>
                  <a:sym typeface="Klein Bold"/>
                </a:rPr>
                <a:t>Parents and Guardians: Parents who want to ensure their children are not distracted by mobile phones during school hours.</a:t>
              </a:r>
            </a:p>
          </p:txBody>
        </p:sp>
        <p:sp>
          <p:nvSpPr>
            <p:cNvPr name="TextBox 25" id="25"/>
            <p:cNvSpPr txBox="true"/>
            <p:nvPr/>
          </p:nvSpPr>
          <p:spPr>
            <a:xfrm rot="0">
              <a:off x="0" y="5151063"/>
              <a:ext cx="10505153" cy="10416"/>
            </a:xfrm>
            <a:prstGeom prst="rect">
              <a:avLst/>
            </a:prstGeom>
          </p:spPr>
          <p:txBody>
            <a:bodyPr anchor="t" rtlCol="false" tIns="0" lIns="0" bIns="0" rIns="0">
              <a:spAutoFit/>
            </a:bodyPr>
            <a:lstStyle/>
            <a:p>
              <a:pPr algn="l">
                <a:lnSpc>
                  <a:spcPts val="75"/>
                </a:lnSpc>
              </a:pPr>
            </a:p>
          </p:txBody>
        </p:sp>
      </p:grpSp>
      <p:sp>
        <p:nvSpPr>
          <p:cNvPr name="Freeform 26" id="26"/>
          <p:cNvSpPr/>
          <p:nvPr/>
        </p:nvSpPr>
        <p:spPr>
          <a:xfrm flipH="false" flipV="false" rot="0">
            <a:off x="9592348" y="5139066"/>
            <a:ext cx="565861" cy="538082"/>
          </a:xfrm>
          <a:custGeom>
            <a:avLst/>
            <a:gdLst/>
            <a:ahLst/>
            <a:cxnLst/>
            <a:rect r="r" b="b" t="t" l="l"/>
            <a:pathLst>
              <a:path h="538082" w="565861">
                <a:moveTo>
                  <a:pt x="0" y="0"/>
                </a:moveTo>
                <a:lnTo>
                  <a:pt x="565861" y="0"/>
                </a:lnTo>
                <a:lnTo>
                  <a:pt x="565861" y="538082"/>
                </a:lnTo>
                <a:lnTo>
                  <a:pt x="0" y="5380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7" id="27"/>
          <p:cNvGrpSpPr/>
          <p:nvPr/>
        </p:nvGrpSpPr>
        <p:grpSpPr>
          <a:xfrm rot="0">
            <a:off x="10511120" y="5239685"/>
            <a:ext cx="6500368" cy="756941"/>
            <a:chOff x="0" y="0"/>
            <a:chExt cx="8667158" cy="1009255"/>
          </a:xfrm>
        </p:grpSpPr>
        <p:sp>
          <p:nvSpPr>
            <p:cNvPr name="TextBox 28" id="28"/>
            <p:cNvSpPr txBox="true"/>
            <p:nvPr/>
          </p:nvSpPr>
          <p:spPr>
            <a:xfrm rot="0">
              <a:off x="0" y="-38100"/>
              <a:ext cx="8667158" cy="706118"/>
            </a:xfrm>
            <a:prstGeom prst="rect">
              <a:avLst/>
            </a:prstGeom>
          </p:spPr>
          <p:txBody>
            <a:bodyPr anchor="t" rtlCol="false" tIns="0" lIns="0" bIns="0" rIns="0">
              <a:spAutoFit/>
            </a:bodyPr>
            <a:lstStyle/>
            <a:p>
              <a:pPr algn="l">
                <a:lnSpc>
                  <a:spcPts val="4290"/>
                </a:lnSpc>
              </a:pPr>
              <a:r>
                <a:rPr lang="en-US" sz="3300" b="true">
                  <a:solidFill>
                    <a:srgbClr val="2A2E3A"/>
                  </a:solidFill>
                  <a:latin typeface="Klein Bold"/>
                  <a:ea typeface="Klein Bold"/>
                  <a:cs typeface="Klein Bold"/>
                  <a:sym typeface="Klein Bold"/>
                </a:rPr>
                <a:t>Market Trends</a:t>
              </a:r>
            </a:p>
          </p:txBody>
        </p:sp>
        <p:sp>
          <p:nvSpPr>
            <p:cNvPr name="TextBox 29" id="29"/>
            <p:cNvSpPr txBox="true"/>
            <p:nvPr/>
          </p:nvSpPr>
          <p:spPr>
            <a:xfrm rot="0">
              <a:off x="0" y="985337"/>
              <a:ext cx="7824888" cy="23918"/>
            </a:xfrm>
            <a:prstGeom prst="rect">
              <a:avLst/>
            </a:prstGeom>
          </p:spPr>
          <p:txBody>
            <a:bodyPr anchor="t" rtlCol="false" tIns="0" lIns="0" bIns="0" rIns="0">
              <a:spAutoFit/>
            </a:bodyPr>
            <a:lstStyle/>
            <a:p>
              <a:pPr algn="l">
                <a:lnSpc>
                  <a:spcPts val="105"/>
                </a:lnSpc>
              </a:pPr>
            </a:p>
          </p:txBody>
        </p:sp>
      </p:grpSp>
      <p:grpSp>
        <p:nvGrpSpPr>
          <p:cNvPr name="Group 30" id="30"/>
          <p:cNvGrpSpPr/>
          <p:nvPr/>
        </p:nvGrpSpPr>
        <p:grpSpPr>
          <a:xfrm rot="0">
            <a:off x="9432468" y="5965193"/>
            <a:ext cx="8567064" cy="4177031"/>
            <a:chOff x="0" y="0"/>
            <a:chExt cx="11422752" cy="5569374"/>
          </a:xfrm>
        </p:grpSpPr>
        <p:sp>
          <p:nvSpPr>
            <p:cNvPr name="TextBox 31" id="31"/>
            <p:cNvSpPr txBox="true"/>
            <p:nvPr/>
          </p:nvSpPr>
          <p:spPr>
            <a:xfrm rot="0">
              <a:off x="0" y="-38100"/>
              <a:ext cx="11422752" cy="5448022"/>
            </a:xfrm>
            <a:prstGeom prst="rect">
              <a:avLst/>
            </a:prstGeom>
          </p:spPr>
          <p:txBody>
            <a:bodyPr anchor="t" rtlCol="false" tIns="0" lIns="0" bIns="0" rIns="0">
              <a:spAutoFit/>
            </a:bodyPr>
            <a:lstStyle/>
            <a:p>
              <a:pPr algn="l" marL="489324" indent="-244662" lvl="1">
                <a:lnSpc>
                  <a:spcPts val="2946"/>
                </a:lnSpc>
                <a:buFont typeface="Arial"/>
                <a:buChar char="•"/>
              </a:pPr>
              <a:r>
                <a:rPr lang="en-US" b="true" sz="2266">
                  <a:solidFill>
                    <a:srgbClr val="153969"/>
                  </a:solidFill>
                  <a:latin typeface="Klein Bold"/>
                  <a:ea typeface="Klein Bold"/>
                  <a:cs typeface="Klein Bold"/>
                  <a:sym typeface="Klein Bold"/>
                </a:rPr>
                <a:t>Schools and Universities: Primary and secondary schools, Growing Awareness: Increasing awareness among educators and parents about the negative impact of mobile phone usage in classrooms.</a:t>
              </a:r>
            </a:p>
            <a:p>
              <a:pPr algn="l" marL="489324" indent="-244662" lvl="1">
                <a:lnSpc>
                  <a:spcPts val="2946"/>
                </a:lnSpc>
                <a:buFont typeface="Arial"/>
                <a:buChar char="•"/>
              </a:pPr>
              <a:r>
                <a:rPr lang="en-US" b="true" sz="2266">
                  <a:solidFill>
                    <a:srgbClr val="153969"/>
                  </a:solidFill>
                  <a:latin typeface="Klein Bold"/>
                  <a:ea typeface="Klein Bold"/>
                  <a:cs typeface="Klein Bold"/>
                  <a:sym typeface="Klein Bold"/>
                </a:rPr>
                <a:t>Regulatory Support: Potential support from educational authorities and policymakers for implementing mobile phone detection systems.</a:t>
              </a:r>
            </a:p>
            <a:p>
              <a:pPr algn="l" marL="489324" indent="-244662" lvl="1">
                <a:lnSpc>
                  <a:spcPts val="2946"/>
                </a:lnSpc>
                <a:buFont typeface="Arial"/>
                <a:buChar char="•"/>
              </a:pPr>
              <a:r>
                <a:rPr lang="en-US" b="true" sz="2266">
                  <a:solidFill>
                    <a:srgbClr val="153969"/>
                  </a:solidFill>
                  <a:latin typeface="Klein Bold"/>
                  <a:ea typeface="Klein Bold"/>
                  <a:cs typeface="Klein Bold"/>
                  <a:sym typeface="Klein Bold"/>
                </a:rPr>
                <a:t>Technological Innovation: Continuous advancements in detection technologies and algorithms to improve accuracy and reliability.</a:t>
              </a:r>
            </a:p>
            <a:p>
              <a:pPr algn="l">
                <a:lnSpc>
                  <a:spcPts val="2946"/>
                </a:lnSpc>
              </a:pPr>
            </a:p>
          </p:txBody>
        </p:sp>
        <p:sp>
          <p:nvSpPr>
            <p:cNvPr name="TextBox 32" id="32"/>
            <p:cNvSpPr txBox="true"/>
            <p:nvPr/>
          </p:nvSpPr>
          <p:spPr>
            <a:xfrm rot="0">
              <a:off x="0" y="5562648"/>
              <a:ext cx="10312696" cy="6726"/>
            </a:xfrm>
            <a:prstGeom prst="rect">
              <a:avLst/>
            </a:prstGeom>
          </p:spPr>
          <p:txBody>
            <a:bodyPr anchor="t" rtlCol="false" tIns="0" lIns="0" bIns="0" rIns="0">
              <a:spAutoFit/>
            </a:bodyPr>
            <a:lstStyle/>
            <a:p>
              <a:pPr algn="l">
                <a:lnSpc>
                  <a:spcPts val="4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DAGZ9F0sb8Y</dc:identifier>
  <dcterms:modified xsi:type="dcterms:W3CDTF">2011-08-01T06:04:30Z</dcterms:modified>
  <cp:revision>1</cp:revision>
  <dc:title>EDU</dc:title>
</cp:coreProperties>
</file>

<file path=docProps/thumbnail.jpeg>
</file>